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8"/>
  </p:notesMasterIdLst>
  <p:handoutMasterIdLst>
    <p:handoutMasterId r:id="rId29"/>
  </p:handoutMasterIdLst>
  <p:sldIdLst>
    <p:sldId id="330" r:id="rId2"/>
    <p:sldId id="761" r:id="rId3"/>
    <p:sldId id="695" r:id="rId4"/>
    <p:sldId id="734" r:id="rId5"/>
    <p:sldId id="680" r:id="rId6"/>
    <p:sldId id="701" r:id="rId7"/>
    <p:sldId id="702" r:id="rId8"/>
    <p:sldId id="703" r:id="rId9"/>
    <p:sldId id="691" r:id="rId10"/>
    <p:sldId id="755" r:id="rId11"/>
    <p:sldId id="756" r:id="rId12"/>
    <p:sldId id="757" r:id="rId13"/>
    <p:sldId id="758" r:id="rId14"/>
    <p:sldId id="759" r:id="rId15"/>
    <p:sldId id="760" r:id="rId16"/>
    <p:sldId id="762" r:id="rId17"/>
    <p:sldId id="1059" r:id="rId18"/>
    <p:sldId id="1094" r:id="rId19"/>
    <p:sldId id="705" r:id="rId20"/>
    <p:sldId id="738" r:id="rId21"/>
    <p:sldId id="751" r:id="rId22"/>
    <p:sldId id="753" r:id="rId23"/>
    <p:sldId id="754" r:id="rId24"/>
    <p:sldId id="742" r:id="rId25"/>
    <p:sldId id="747" r:id="rId26"/>
    <p:sldId id="743" r:id="rId27"/>
  </p:sldIdLst>
  <p:sldSz cx="9144000" cy="5143500" type="screen16x9"/>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82F80AD1-F713-43D9-9B13-FB157668870E}">
          <p14:sldIdLst>
            <p14:sldId id="330"/>
            <p14:sldId id="761"/>
            <p14:sldId id="695"/>
            <p14:sldId id="734"/>
            <p14:sldId id="680"/>
            <p14:sldId id="701"/>
            <p14:sldId id="702"/>
            <p14:sldId id="703"/>
            <p14:sldId id="691"/>
            <p14:sldId id="755"/>
            <p14:sldId id="756"/>
            <p14:sldId id="757"/>
            <p14:sldId id="758"/>
            <p14:sldId id="759"/>
            <p14:sldId id="760"/>
            <p14:sldId id="762"/>
            <p14:sldId id="1059"/>
            <p14:sldId id="1094"/>
            <p14:sldId id="705"/>
            <p14:sldId id="738"/>
            <p14:sldId id="751"/>
            <p14:sldId id="753"/>
            <p14:sldId id="754"/>
            <p14:sldId id="742"/>
            <p14:sldId id="747"/>
            <p14:sldId id="743"/>
          </p14:sldIdLst>
        </p14:section>
      </p14:sectionLst>
    </p:ex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hr, Stephan" initials="FS" lastIdx="0" clrIdx="0"/>
  <p:cmAuthor id="1" name="Cutura, Jannic (External)" initials="CJ(" lastIdx="1" clrIdx="1"/>
  <p:cmAuthor id="2" name="Kuik, Friderike" initials="KF" lastIdx="1" clrIdx="2"/>
  <p:cmAuthor id="3" name="Giuzio, Margherita" initials="GM" lastIdx="3" clrIdx="3">
    <p:extLst>
      <p:ext uri="{19B8F6BF-5375-455C-9EA6-DF929625EA0E}">
        <p15:presenceInfo xmlns:p15="http://schemas.microsoft.com/office/powerpoint/2012/main" userId="S::Margherita.Giuzio@ecb.europa.eu::d4de78c6-2a11-4356-be69-f9185ff76c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328DD2"/>
    <a:srgbClr val="F6A70A"/>
    <a:srgbClr val="FFFFFF"/>
    <a:srgbClr val="000000"/>
    <a:srgbClr val="9EC9EA"/>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78589" autoAdjust="0"/>
  </p:normalViewPr>
  <p:slideViewPr>
    <p:cSldViewPr snapToGrid="0">
      <p:cViewPr varScale="1">
        <p:scale>
          <a:sx n="85" d="100"/>
          <a:sy n="85" d="100"/>
        </p:scale>
        <p:origin x="1373" y="48"/>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32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5333" y="0"/>
            <a:ext cx="2949099" cy="497205"/>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26/05/2023</a:t>
            </a:fld>
            <a:endParaRPr lang="en-GB"/>
          </a:p>
        </p:txBody>
      </p:sp>
      <p:sp>
        <p:nvSpPr>
          <p:cNvPr id="4" name="Footer Placeholder 3"/>
          <p:cNvSpPr>
            <a:spLocks noGrp="1"/>
          </p:cNvSpPr>
          <p:nvPr>
            <p:ph type="ftr" sz="quarter" idx="2"/>
          </p:nvPr>
        </p:nvSpPr>
        <p:spPr>
          <a:xfrm>
            <a:off x="0" y="9444594"/>
            <a:ext cx="2949099" cy="49720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5333" y="9444594"/>
            <a:ext cx="2949099" cy="497205"/>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5333"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26/05/2023</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594"/>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5333" y="9444594"/>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mdat.b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mf.org/en/Publications/WP/Issues/2020/06/05/This-Changes-Everything-Climate-Shocks-and-Sovereign-Bonds-4947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ecb_eiopa_staff_protection_gap@eiopa.europa.e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 views expressed in this presentation are those of the authors and do not necessarily reflect those of EIOPA, the European Central Bank or the </a:t>
            </a:r>
            <a:r>
              <a:rPr lang="en-GB" sz="1200" dirty="0" err="1"/>
              <a:t>Eurosystem</a:t>
            </a:r>
            <a:r>
              <a:rPr lang="en-GB" sz="1200" dirty="0"/>
              <a:t>.</a:t>
            </a: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191911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 impact of past natural disasters on GDP growth and the interplay with insurance can also be tested empirically, abstracting from future climate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 empirical model is estimated using panel data on quarterly GDP growth rates between 1996 and 2019 in 45 mostly developed countries but with some emerging market economies including Brazil, India, Russia, South Africa and Turkey. </a:t>
            </a:r>
            <a:r>
              <a:rPr lang="en-US" sz="1200" kern="1200" dirty="0">
                <a:solidFill>
                  <a:schemeClr val="tx1"/>
                </a:solidFill>
                <a:effectLst/>
                <a:latin typeface="+mn-lt"/>
                <a:ea typeface="+mn-ea"/>
                <a:cs typeface="+mn-cs"/>
              </a:rPr>
              <a:t>The vent types included are </a:t>
            </a:r>
            <a:r>
              <a:rPr lang="en-US" altLang="en-US" sz="1200" dirty="0"/>
              <a:t>hydrological (e.g., floods, 38%), meteorological (e.g., storms, 31%), climatological (e.g., drought) and geophysical (e.g., earthquake).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b="0" i="0" u="none" strike="noStrike" kern="1200" baseline="0" dirty="0">
                <a:solidFill>
                  <a:schemeClr val="tx1"/>
                </a:solidFill>
                <a:latin typeface="+mn-lt"/>
                <a:ea typeface="+mn-ea"/>
                <a:cs typeface="+mn-cs"/>
              </a:rPr>
              <a:t>Although geophysical disasters such as earthquakes are independent of climate change, we include them in our analysis to increase the sample size, especially in relation to very large disasters.</a:t>
            </a:r>
            <a:endParaRPr lang="en-US" alt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 dataset includes quarterly data on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real GDP growth rates, (ii) financial damages from natural disasters as a share of GDP (to proxy the share of damaged capital) and (iii) the share of financial damages covered by insurance (to proxy the share of insured damages). Data on insured and total damages come from EM-DAT, which is an international disasters database (</a:t>
            </a:r>
            <a:r>
              <a:rPr lang="en-GB" sz="1200" u="sng" kern="1200" dirty="0">
                <a:solidFill>
                  <a:schemeClr val="tx1"/>
                </a:solidFill>
                <a:effectLst/>
                <a:latin typeface="+mn-lt"/>
                <a:ea typeface="+mn-ea"/>
                <a:cs typeface="+mn-cs"/>
                <a:hlinkClick r:id="rId3"/>
              </a:rPr>
              <a:t>link</a:t>
            </a:r>
            <a:r>
              <a:rPr lang="en-GB" sz="1200" kern="1200" dirty="0">
                <a:solidFill>
                  <a:schemeClr val="tx1"/>
                </a:solidFill>
                <a:effectLst/>
                <a:latin typeface="+mn-lt"/>
                <a:ea typeface="+mn-ea"/>
                <a:cs typeface="+mn-cs"/>
              </a:rPr>
              <a:t>).  Since data on insured damages are available for around 650 disasters, insured damages are imputed for around 1400 additional events for which total damages are available. </a:t>
            </a: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GB" sz="1200" b="0" i="0" u="none" strike="noStrike" kern="1200" baseline="0" dirty="0">
                <a:solidFill>
                  <a:schemeClr val="tx1"/>
                </a:solidFill>
                <a:latin typeface="+mn-lt"/>
                <a:ea typeface="+mn-ea"/>
                <a:cs typeface="+mn-cs"/>
              </a:rPr>
              <a:t>The insured damages are imputed based on a country-specific regression model, where the dependent variable is the share of insured losses in total damages and the explanatory variables include the log of total damage and dummies for eight different types of disaster (drought, earthquake, extreme temperature, flood, landslide, mass movement, storms, volcanic activity, wildfire) to the extent applicable for a given country. For some countries, the model cannot be estimated owing to a low number of observations, resulting in around 250 events with damage data but no imputed values for insured/uninsured losses. In the empirical results, I will present the estimates based on both the smaller sample, where insured and uninsured losses are split in the data, and the wider sample which exploits the imputed split.</a:t>
            </a:r>
          </a:p>
          <a:p>
            <a:endParaRPr lang="en-GB" altLang="en-US" sz="1200" b="0" i="0" u="none" strike="noStrike" kern="1200" baseline="0" dirty="0">
              <a:solidFill>
                <a:schemeClr val="tx1"/>
              </a:solidFill>
              <a:latin typeface="+mn-lt"/>
              <a:ea typeface="+mn-ea"/>
              <a:cs typeface="+mn-cs"/>
            </a:endParaRPr>
          </a:p>
          <a:p>
            <a:r>
              <a:rPr lang="en-GB" altLang="en-US" sz="1200" dirty="0"/>
              <a:t>The mean disaster cost in this sample is 0.16% of GDP. This number may seem low as it </a:t>
            </a:r>
            <a:r>
              <a:rPr lang="en-GB" sz="1200" b="0" i="0" u="none" strike="noStrike" kern="1200" baseline="0" dirty="0">
                <a:solidFill>
                  <a:schemeClr val="tx1"/>
                </a:solidFill>
                <a:latin typeface="+mn-lt"/>
                <a:ea typeface="+mn-ea"/>
                <a:cs typeface="+mn-cs"/>
              </a:rPr>
              <a:t>reflects the fact that quarterly GDP data are mainly available for developed countries, where natural disasters have typically had a smaller impact relative to GDP in the past. Indeed the disaster damage exceeds 1% of GDP for only 18 observations.</a:t>
            </a:r>
          </a:p>
          <a:p>
            <a:r>
              <a:rPr lang="en-GB" sz="1200" b="0" i="0" u="none" strike="noStrike" kern="1200" baseline="0" dirty="0">
                <a:solidFill>
                  <a:schemeClr val="tx1"/>
                </a:solidFill>
                <a:latin typeface="+mn-lt"/>
                <a:ea typeface="+mn-ea"/>
                <a:cs typeface="+mn-cs"/>
              </a:rPr>
              <a:t>The average share of insured losses in the sample is around </a:t>
            </a:r>
            <a:r>
              <a:rPr lang="nn-NO" sz="1200" b="0" i="0" u="none" strike="noStrike" kern="1200" baseline="0" dirty="0">
                <a:solidFill>
                  <a:schemeClr val="tx1"/>
                </a:solidFill>
                <a:latin typeface="+mn-lt"/>
                <a:ea typeface="+mn-ea"/>
                <a:cs typeface="+mn-cs"/>
              </a:rPr>
              <a:t>47%.</a:t>
            </a:r>
            <a:endParaRPr lang="en-US" altLang="en-US" sz="1200" dirty="0"/>
          </a:p>
          <a:p>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10</a:t>
            </a:fld>
            <a:endParaRPr lang="en-GB" dirty="0"/>
          </a:p>
        </p:txBody>
      </p:sp>
    </p:spTree>
    <p:extLst>
      <p:ext uri="{BB962C8B-B14F-4D97-AF65-F5344CB8AC3E}">
        <p14:creationId xmlns:p14="http://schemas.microsoft.com/office/powerpoint/2010/main" val="36996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Using a panel regression with standard errors clustered by country, we estimate the impact of disasters and insurance on GDP growth. Let’s start from column (1) on the sample for which insured and uninsured losses are split in the underlying dataset. The sign of the coefficients is as expected, with greater damages from disasters being associated with a lower growth rate but with this effect being mitigated by a higher share of insured losses. The statistical significance of both coefficients improves when we use the larger sample with imputed data in column (2), while the size of the coefficients remains almost unchanged.</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To further investigate such potential rebound effects, we test the effect of lagged disaster damage and insurance coverage on the quarterly GDP growth rate in columns (3) to (4). The results suggest that, on average, there is a rebound in GDP growth one quarter after a disaster happens (coefficients of further lags are estimated as insignificant).</a:t>
            </a:r>
          </a:p>
          <a:p>
            <a:r>
              <a:rPr lang="en-GB" sz="1200" b="0" i="0" u="none" strike="noStrike" kern="1200" baseline="0" dirty="0">
                <a:solidFill>
                  <a:schemeClr val="tx1"/>
                </a:solidFill>
                <a:latin typeface="+mn-lt"/>
                <a:ea typeface="+mn-ea"/>
                <a:cs typeface="+mn-cs"/>
              </a:rPr>
              <a:t>However, while reconstruction activity is recorded as positive in GDP growth numbers, in reality it does not represent a gain to welfare since it takes away available output that could otherwise be used for improving the current capital stock, or for consumption (as we explained in the theoretical model).</a:t>
            </a:r>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11</a:t>
            </a:fld>
            <a:endParaRPr lang="en-GB" dirty="0"/>
          </a:p>
        </p:txBody>
      </p:sp>
    </p:spTree>
    <p:extLst>
      <p:ext uri="{BB962C8B-B14F-4D97-AF65-F5344CB8AC3E}">
        <p14:creationId xmlns:p14="http://schemas.microsoft.com/office/powerpoint/2010/main" val="212994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Here we see the magnitude of the estimated impact of disasters on GDP growth using different levels of insurance.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If a large disaster occurs, causing damages equivalent to 1% of GDP, the quarterly GDP growth rate is estimated to decline by 0.25 percentage points in the absence of insurance coverage – for instance, from the median growth rate of around 0.7% in our sample to around 0.45%. But if half the losses are insured, the GDP growth rate is only estimated to fall by around 0.06 percentage points. For unusually high shares of insured losses – e.g. a 75% insured share, which corresponds to the 90th percentile of the distribution – our model even suggests an almost immediate (within quarter) slight increase in GDP growth, which likely reflects swift reconstruction activity. </a:t>
            </a:r>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12</a:t>
            </a:fld>
            <a:endParaRPr lang="en-GB" dirty="0"/>
          </a:p>
        </p:txBody>
      </p:sp>
    </p:spTree>
    <p:extLst>
      <p:ext uri="{BB962C8B-B14F-4D97-AF65-F5344CB8AC3E}">
        <p14:creationId xmlns:p14="http://schemas.microsoft.com/office/powerpoint/2010/main" val="84760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To account for the non-linearities in the theoretical model, we estimate an alternative empirical specification using two dummy variables to capture large-scale natural disasters with high and low shares of insured losses respectively. In view of the relatively high volatility of quarterly GDP data, we use as the dependent variable the annual GDP growth rate in each quarter (calculated as the year-on-year difference in the log of GDP) and include several lags of the two dummy variables. The results presented in the right panel of this Figure confirm the adverse effect on the GDP growth rate from large-scale natural disasters when insurance coverage is low. This adverse effect is then estimated to drag on the annual GDP growth rate for up to three quarters after the disaster.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large-scale disasters with a high share of insured losses, the GDP growth rate is estimated to be higher and does not deviate significantly from its long-term trend. This suggests that insurance supports GDP growth after disasters, likely as insurance </a:t>
            </a:r>
            <a:r>
              <a:rPr lang="en-GB" sz="1200" b="0" i="0" u="none" strike="noStrike" kern="1200" baseline="0" dirty="0" err="1">
                <a:solidFill>
                  <a:schemeClr val="tx1"/>
                </a:solidFill>
                <a:latin typeface="+mn-lt"/>
                <a:ea typeface="+mn-ea"/>
                <a:cs typeface="+mn-cs"/>
              </a:rPr>
              <a:t>payouts</a:t>
            </a:r>
            <a:r>
              <a:rPr lang="en-GB" sz="1200" b="0" i="0" u="none" strike="noStrike" kern="1200" baseline="0" dirty="0">
                <a:solidFill>
                  <a:schemeClr val="tx1"/>
                </a:solidFill>
                <a:latin typeface="+mn-lt"/>
                <a:ea typeface="+mn-ea"/>
                <a:cs typeface="+mn-cs"/>
              </a:rPr>
              <a:t> can support reconstruction.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altLang="en-US" dirty="0"/>
              <a:t>[Chart notes: </a:t>
            </a:r>
            <a:r>
              <a:rPr lang="en-GB" sz="1200" kern="1200" dirty="0">
                <a:solidFill>
                  <a:schemeClr val="tx1"/>
                </a:solidFill>
                <a:effectLst/>
                <a:latin typeface="+mn-lt"/>
                <a:ea typeface="+mn-ea"/>
                <a:cs typeface="+mn-cs"/>
              </a:rPr>
              <a:t>The sample includes 45 countries for which the OECD provides quarterly GDP data from 1996 to 2019. The charts show the impact of </a:t>
            </a:r>
            <a:r>
              <a:rPr lang="en-GB" sz="1200" b="1" kern="1200" dirty="0">
                <a:solidFill>
                  <a:schemeClr val="tx1"/>
                </a:solidFill>
                <a:effectLst/>
                <a:latin typeface="+mn-lt"/>
                <a:ea typeface="+mn-ea"/>
                <a:cs typeface="+mn-cs"/>
              </a:rPr>
              <a:t>large-scale natural disasters </a:t>
            </a:r>
            <a:r>
              <a:rPr lang="en-GB" sz="1200" kern="1200" dirty="0">
                <a:solidFill>
                  <a:schemeClr val="tx1"/>
                </a:solidFill>
                <a:effectLst/>
                <a:latin typeface="+mn-lt"/>
                <a:ea typeface="+mn-ea"/>
                <a:cs typeface="+mn-cs"/>
              </a:rPr>
              <a:t>(i.e. with total damage larger than the third quartile at 0.1% of GDP) when the share of insured losses is high (above the median of 35%) in the left panel, and low (i.e. below the median of 35%) in the right panel. The estimates are obtained using a panel regression model where the dependent variable is the year-on-year difference in the log of GDP and the explanatory variables include two dummies capturing large-scale disasters with a high and low share of insured losses respectively (included with up to three lags), and country and quarterly fixed effects. For the quarter including the date(s) of the disaster (t=0) and the three subsequent quarters, the y-axis measures the percentage point impact of the disaster on the year-on-year annual growth rate at the end of that quarter.]</a:t>
            </a:r>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13</a:t>
            </a:fld>
            <a:endParaRPr lang="en-GB" dirty="0"/>
          </a:p>
        </p:txBody>
      </p:sp>
    </p:spTree>
    <p:extLst>
      <p:ext uri="{BB962C8B-B14F-4D97-AF65-F5344CB8AC3E}">
        <p14:creationId xmlns:p14="http://schemas.microsoft.com/office/powerpoint/2010/main" val="160666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We have two ingredients: the climate scenarios and the estimates on the role of the climate insurance protection gap.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We take t</a:t>
            </a:r>
            <a:r>
              <a:rPr lang="en-GB" altLang="en-US" sz="1200" dirty="0"/>
              <a:t>he Representative Concentration Pathways (RCP) developed by the Intergovernmental Panel on Climate Change (IPCC) to define moderate and severe global warming scenario, respectively corresponding to 2 and 3 degree temperature increases by 2100.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altLang="en-US" sz="1200" dirty="0"/>
          </a:p>
          <a:p>
            <a:r>
              <a:rPr lang="en-GB" sz="1200" b="0" i="0" u="none" strike="noStrike" kern="1200" baseline="0" dirty="0">
                <a:solidFill>
                  <a:schemeClr val="tx1"/>
                </a:solidFill>
                <a:latin typeface="+mn-lt"/>
                <a:ea typeface="+mn-ea"/>
                <a:cs typeface="+mn-cs"/>
              </a:rPr>
              <a:t>The JRC calculates in the PESETA IV report the estimated annual damages and GDP losses for Europe arising from climate-related catastrophes, based on granular regional and sectoral models and assuming no adaptation or mitigation measures. </a:t>
            </a:r>
            <a:r>
              <a:rPr lang="en-GB" altLang="en-US" sz="1200" dirty="0"/>
              <a:t>We consider these JRC projected damage estimates for different types of climate-related disasters.</a:t>
            </a:r>
          </a:p>
          <a:p>
            <a:r>
              <a:rPr lang="en-GB" altLang="en-US" sz="1200" dirty="0"/>
              <a:t>The table here shows the expected annual damages for key perils, and in the last row the total damages as share of GDP. </a:t>
            </a:r>
            <a:r>
              <a:rPr lang="en-GB" sz="1200" b="0" i="0" u="none" strike="noStrike" kern="1200" baseline="0" dirty="0">
                <a:solidFill>
                  <a:schemeClr val="tx1"/>
                </a:solidFill>
                <a:latin typeface="+mn-lt"/>
                <a:ea typeface="+mn-ea"/>
                <a:cs typeface="+mn-cs"/>
              </a:rPr>
              <a:t>Expected annual damages are estimated to increase from the baseline of 0.17% of GDP to 0.41% in 2100 under the moderate scenario and 0.76% in the severe scenario.</a:t>
            </a:r>
            <a:endParaRPr lang="en-GB" altLang="en-US" sz="1200" dirty="0"/>
          </a:p>
          <a:p>
            <a:endParaRPr lang="en-GB" altLang="en-US" sz="1200" dirty="0"/>
          </a:p>
          <a:p>
            <a:r>
              <a:rPr lang="en-GB" sz="1200" b="0" i="0" u="none" strike="noStrike" kern="1200" baseline="0" dirty="0">
                <a:solidFill>
                  <a:schemeClr val="tx1"/>
                </a:solidFill>
                <a:latin typeface="+mn-lt"/>
                <a:ea typeface="+mn-ea"/>
                <a:cs typeface="+mn-cs"/>
              </a:rPr>
              <a:t>We combine the PESETA IV damage estimates with data from the EIOPA’s dashboard on the insurance protection gap and we generate six scenarios. We take the two potential warming paths – moderate and severe – and their associated expected annual damages. And for each paths we consider three potential degrees of insurance coverage: current, which corresponds to the share of losses that are covered today (insured share of 30%), zero insurance coverage and full coverage.</a:t>
            </a: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14</a:t>
            </a:fld>
            <a:endParaRPr lang="en-GB" dirty="0"/>
          </a:p>
        </p:txBody>
      </p:sp>
    </p:spTree>
    <p:extLst>
      <p:ext uri="{BB962C8B-B14F-4D97-AF65-F5344CB8AC3E}">
        <p14:creationId xmlns:p14="http://schemas.microsoft.com/office/powerpoint/2010/main" val="41588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Here we show the results we obtain for the severe scenario, with a 3-degree increase in temperature. In this context, we show that differences in insurance coverage could have economically material effects on GDP. The difference between the GDP level assuming full and no insurance is around 3% in 2050. By the end of this century, the difference widens to around 14%.</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Naturally, the uncertainty around estimates 30-80 years into the future is substantial due to material uncertainties in the climate and economic projections. In particular, these results assume that no action would be taken to counteract the increasing risk related to climate change through mitigation or adaptation measures.</a:t>
            </a:r>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15</a:t>
            </a:fld>
            <a:endParaRPr lang="en-GB" dirty="0"/>
          </a:p>
        </p:txBody>
      </p:sp>
    </p:spTree>
    <p:extLst>
      <p:ext uri="{BB962C8B-B14F-4D97-AF65-F5344CB8AC3E}">
        <p14:creationId xmlns:p14="http://schemas.microsoft.com/office/powerpoint/2010/main" val="176736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Our work is essentially arguing how climate change has the potential to impair the stable provision of (general) insurance services, thereby threatening the ability of the financial system to fulfil one of its core functions (and potentially also threatening credit provision). Notably, we show the implications of that by (</a:t>
            </a:r>
            <a:r>
              <a:rPr lang="en-GB" sz="1200" dirty="0" err="1"/>
              <a:t>i</a:t>
            </a:r>
            <a:r>
              <a:rPr lang="en-GB" sz="1200" dirty="0"/>
              <a:t>) quantifying that risk in terms of GDP and (ii) highlighting it in a theoretical model that demonstrates some of the likely welfare implications.</a:t>
            </a:r>
          </a:p>
          <a:p>
            <a:endParaRPr lang="en-US" sz="1200" b="0" dirty="0"/>
          </a:p>
          <a:p>
            <a:r>
              <a:rPr lang="en-US" sz="1200" b="1" dirty="0"/>
              <a:t>Financial stability implications: </a:t>
            </a:r>
          </a:p>
          <a:p>
            <a:pPr marL="342900" indent="-342900">
              <a:buFont typeface="+mj-lt"/>
              <a:buAutoNum type="arabicPeriod"/>
            </a:pPr>
            <a:r>
              <a:rPr lang="en-GB" sz="1200" dirty="0"/>
              <a:t>Lower insurance coverage increases the impact of disasters on the real economy through direct losses to households and non-financial corporations, which can impair their consumption and production capacity </a:t>
            </a:r>
          </a:p>
          <a:p>
            <a:pPr marL="342900" indent="-342900">
              <a:buFont typeface="+mj-lt"/>
              <a:buAutoNum type="arabicPeriod"/>
            </a:pPr>
            <a:r>
              <a:rPr lang="en-GB" sz="1200" dirty="0"/>
              <a:t>In such cases, governments – and therefore taxpayers – may also need to step in and bear the uninsured losses, with potential implications for sovereign indebtedness and the cost of government borrowing</a:t>
            </a:r>
          </a:p>
          <a:p>
            <a:pPr marL="342900" indent="-342900">
              <a:buFont typeface="+mj-lt"/>
              <a:buAutoNum type="arabicPeriod"/>
            </a:pPr>
            <a:r>
              <a:rPr lang="en-GB" sz="1200" dirty="0"/>
              <a:t>In addition, the exposure of banks and other financial institutions to physical risk depends highly on the extent to which assets and collateral are covered by insurance. If insurance coverage decreases, this raises potential losses for financial institutions.</a:t>
            </a:r>
          </a:p>
          <a:p>
            <a:pPr marL="0" indent="0">
              <a:buFont typeface="Arial" panose="020B0604020202020204" pitchFamily="34" charset="0"/>
              <a:buNone/>
            </a:pPr>
            <a:endParaRPr lang="en-GB" dirty="0"/>
          </a:p>
          <a:p>
            <a:pPr marL="0" indent="0">
              <a:buFont typeface="Arial" panose="020B0604020202020204" pitchFamily="34" charset="0"/>
              <a:buNone/>
            </a:pPr>
            <a:r>
              <a:rPr lang="en-GB" sz="1200" kern="1200" dirty="0">
                <a:solidFill>
                  <a:schemeClr val="tx1"/>
                </a:solidFill>
                <a:effectLst/>
                <a:latin typeface="+mn-lt"/>
                <a:ea typeface="+mn-ea"/>
                <a:cs typeface="+mn-cs"/>
              </a:rPr>
              <a:t>In many countries households cannot get a mortgage without insurance. In NZ for example, this always causes some ructions every time there’s a large earthquake as insurers stop writing new policies for a couple of weeks, and hits people in the middle of buying houses.</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Vulnerability and resilience to climate change have a significant impact on the cost government borrowing. See for example the IMF Working Paper “</a:t>
            </a:r>
            <a:r>
              <a:rPr lang="en-GB" u="sng" dirty="0">
                <a:hlinkClick r:id="rId3"/>
              </a:rPr>
              <a:t>This Changes Everything: Climate Shocks and Sovereign Bonds</a:t>
            </a:r>
            <a:r>
              <a:rPr lang="en-GB" dirty="0"/>
              <a:t>”.</a:t>
            </a:r>
          </a:p>
          <a:p>
            <a:pPr marL="171450" indent="-171450">
              <a:buFont typeface="Arial" panose="020B0604020202020204" pitchFamily="34" charset="0"/>
              <a:buChar char="•"/>
            </a:pPr>
            <a:r>
              <a:rPr lang="en-GB" dirty="0"/>
              <a:t>Two-thirds of banks’ exposures to firms highly or increasingly subject to physical risks are secured by collateral, which plays an important role in mitigating losses for banks but may itself be subject to damage or loss of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a:spcBef>
                <a:spcPct val="0"/>
              </a:spcBef>
              <a:spcAft>
                <a:spcPts val="580"/>
              </a:spcAft>
              <a:buClr>
                <a:srgbClr val="003399"/>
              </a:buClr>
            </a:pPr>
            <a:r>
              <a:rPr lang="en-GB" dirty="0">
                <a:latin typeface="Calibri" panose="020F0502020204030204" pitchFamily="34" charset="0"/>
                <a:ea typeface="Times New Roman" panose="02020603050405020304" pitchFamily="18" charset="0"/>
              </a:rPr>
              <a:t>Policy options set out in a ladder approach, designed to address the losses borne by various parties at different loss layers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spcAft>
                <a:spcPts val="580"/>
              </a:spcAft>
              <a:buClr>
                <a:srgbClr val="003399"/>
              </a:buCl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spcAft>
                <a:spcPts val="580"/>
              </a:spcAft>
              <a:buClr>
                <a:srgbClr val="003399"/>
              </a:buClr>
            </a:pPr>
            <a:r>
              <a:rPr lang="en-US" dirty="0">
                <a:latin typeface="Calibri" panose="020F0502020204030204" pitchFamily="34" charset="0"/>
                <a:ea typeface="Calibri" panose="020F0502020204030204" pitchFamily="34" charset="0"/>
                <a:cs typeface="Times New Roman" panose="02020603050405020304" pitchFamily="18" charset="0"/>
              </a:rPr>
              <a:t>First, enhancing private insurance, which remains the first and primary line of defense. This includes both traditional insurance / reinsurance but also greater use of alternative risk transfer / cat bonds – second layer on the ladder.</a:t>
            </a:r>
          </a:p>
          <a:p>
            <a:pPr>
              <a:spcBef>
                <a:spcPct val="0"/>
              </a:spcBef>
              <a:spcAft>
                <a:spcPts val="580"/>
              </a:spcAft>
              <a:buClr>
                <a:srgbClr val="003399"/>
              </a:buCl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spcAft>
                <a:spcPts val="580"/>
              </a:spcAft>
              <a:buClr>
                <a:srgbClr val="003399"/>
              </a:buClr>
            </a:pPr>
            <a:r>
              <a:rPr lang="en-US" dirty="0">
                <a:latin typeface="Calibri" panose="020F0502020204030204" pitchFamily="34" charset="0"/>
                <a:ea typeface="Calibri" panose="020F0502020204030204" pitchFamily="34" charset="0"/>
                <a:cs typeface="Times New Roman" panose="02020603050405020304" pitchFamily="18" charset="0"/>
              </a:rPr>
              <a:t>Then, we consider national public authorities and the role they can play, including by providing a public backstop. </a:t>
            </a:r>
          </a:p>
          <a:p>
            <a:pPr>
              <a:spcBef>
                <a:spcPct val="0"/>
              </a:spcBef>
              <a:spcAft>
                <a:spcPts val="580"/>
              </a:spcAft>
              <a:buClr>
                <a:srgbClr val="003399"/>
              </a:buCl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spcAft>
                <a:spcPts val="580"/>
              </a:spcAft>
              <a:buClr>
                <a:srgbClr val="003399"/>
              </a:buClr>
            </a:pPr>
            <a:r>
              <a:rPr lang="en-US" dirty="0">
                <a:latin typeface="Calibri" panose="020F0502020204030204" pitchFamily="34" charset="0"/>
                <a:ea typeface="Calibri" panose="020F0502020204030204" pitchFamily="34" charset="0"/>
                <a:cs typeface="Times New Roman" panose="02020603050405020304" pitchFamily="18" charset="0"/>
              </a:rPr>
              <a:t>And finally, we show how risks can be polled at a European level. </a:t>
            </a: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16</a:t>
            </a:fld>
            <a:endParaRPr lang="en-GB" dirty="0"/>
          </a:p>
        </p:txBody>
      </p:sp>
    </p:spTree>
    <p:extLst>
      <p:ext uri="{BB962C8B-B14F-4D97-AF65-F5344CB8AC3E}">
        <p14:creationId xmlns:p14="http://schemas.microsoft.com/office/powerpoint/2010/main" val="378990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600"/>
              </a:spcAft>
              <a:buClr>
                <a:srgbClr val="003399"/>
              </a:buClr>
              <a:buFont typeface="Wingdings" pitchFamily="2" charset="2"/>
              <a:buNone/>
            </a:pP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17</a:t>
            </a:fld>
            <a:endParaRPr lang="en-GB" dirty="0"/>
          </a:p>
        </p:txBody>
      </p:sp>
    </p:spTree>
    <p:extLst>
      <p:ext uri="{BB962C8B-B14F-4D97-AF65-F5344CB8AC3E}">
        <p14:creationId xmlns:p14="http://schemas.microsoft.com/office/powerpoint/2010/main" val="368015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t>The ECB and EIOPA: </a:t>
            </a:r>
          </a:p>
          <a:p>
            <a:pPr marL="342900" indent="-342900">
              <a:lnSpc>
                <a:spcPct val="150000"/>
              </a:lnSpc>
              <a:buFont typeface="Arial" panose="020B0604020202020204" pitchFamily="34" charset="0"/>
              <a:buChar char="•"/>
            </a:pPr>
            <a:r>
              <a:rPr lang="en-GB" sz="1200" dirty="0"/>
              <a:t>welcome comments and feedback on all aspects of discussion paper, ideally by 15 June 2023 via email: </a:t>
            </a:r>
            <a:r>
              <a:rPr lang="en-GB" sz="1100" b="0" u="none" strike="noStrike" dirty="0">
                <a:solidFill>
                  <a:srgbClr val="00B1EA"/>
                </a:solidFill>
                <a:effectLst/>
                <a:latin typeface="Arial" panose="020B0604020202020204" pitchFamily="34" charset="0"/>
                <a:ea typeface="Times New Roman" panose="02020603050405020304" pitchFamily="18" charset="0"/>
                <a:cs typeface="Times New Roman" panose="02020603050405020304" pitchFamily="18" charset="0"/>
                <a:hlinkClick r:id="rId3"/>
              </a:rPr>
              <a:t>ecb_eiopa_staff_protection_gap@eiopa.europa.eu</a:t>
            </a:r>
            <a:r>
              <a:rPr lang="en-GB" sz="1200" dirty="0"/>
              <a:t>;</a:t>
            </a:r>
          </a:p>
          <a:p>
            <a:pPr marL="342900" indent="-342900">
              <a:lnSpc>
                <a:spcPct val="150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will undertake further analysis of these policy options, taking into account comments received on discussion paper</a:t>
            </a: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18</a:t>
            </a:fld>
            <a:endParaRPr lang="en-GB" dirty="0"/>
          </a:p>
        </p:txBody>
      </p:sp>
    </p:spTree>
    <p:extLst>
      <p:ext uri="{BB962C8B-B14F-4D97-AF65-F5344CB8AC3E}">
        <p14:creationId xmlns:p14="http://schemas.microsoft.com/office/powerpoint/2010/main" val="121707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Physical risk mitigation for banks mainly takes place through insurance and collateralisation mechanisms. </a:t>
            </a:r>
            <a:r>
              <a:rPr lang="en-GB" sz="1200" kern="1200" dirty="0">
                <a:solidFill>
                  <a:schemeClr val="tx1"/>
                </a:solidFill>
                <a:effectLst/>
                <a:latin typeface="+mn-lt"/>
                <a:ea typeface="+mn-ea"/>
                <a:cs typeface="+mn-cs"/>
              </a:rPr>
              <a:t>In the banking sector, more than half of loans to firms are secured by financial or real estate collateral. Hence, loans collateralization is potentially an important instrument to mitigate the impact of climate-related shocks of physical risk exposures. However, climate-related and weather events can also damage the physical collateral and result in potential losses for banks if this collateral is not fully insured. As such, insurance instruments can increase significantly system-wide resilience to shocks by mutualising and transferring losses to (re-)insurance companies, which are better equipped to manage their climate-related exposures. For this reason, the existence of a significant insurance protection gap in those EU countries with large banking sector exposures to physical risk events that are uncollateralised or secured by physical collateral is a particular source of concern.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Around 75% of the exposures of euro area banks to firms subject to high or increasing flood risk is uncollateralised or secured by physical collateral (left chart). This raises concerns especially in countries where there is also a high insurance protection gap for floods, such as Germany and Italy. The potential loss of value for banks exposed to high-risk firms would be significant, should extreme floods intensify or hit a large part of these firms, and may result in a lower provision of credit, with consequences for high-risk and lower income borrowers and the wider macroeconomy. The exposure of euro area banks to firms subject to other hazards is much lower, but it is also mostly uncollateralised or secured by physical collateral (right chart).</a:t>
            </a:r>
            <a:endParaRPr lang="en-GB" sz="1200" dirty="0">
              <a:solidFill>
                <a:srgbClr val="585858"/>
              </a:solidFill>
            </a:endParaRP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20</a:t>
            </a:fld>
            <a:endParaRPr lang="en-GB" dirty="0"/>
          </a:p>
        </p:txBody>
      </p:sp>
    </p:spTree>
    <p:extLst>
      <p:ext uri="{BB962C8B-B14F-4D97-AF65-F5344CB8AC3E}">
        <p14:creationId xmlns:p14="http://schemas.microsoft.com/office/powerpoint/2010/main" val="55681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E32"/>
                </a:solidFill>
                <a:effectLst/>
                <a:latin typeface="MunichRENeue"/>
              </a:rPr>
              <a:t>Each year across the world, natural disasters destroy assets running into multiple billions. Often, only a tiny proportion of this damage is insured. This insurance gap is considerable especially in developing and emerging countries, but with climate change, the gap is expected to widen also in developed economies. And it is often the case that either individuals and companies have to bear the costs of catastrophes OR governments have to intervene.</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a:t>
            </a:r>
            <a:r>
              <a:rPr lang="en-GB" sz="1200" dirty="0">
                <a:solidFill>
                  <a:srgbClr val="585858"/>
                </a:solidFill>
              </a:rPr>
              <a:t>Full impact of a disaster depends not just on natural trigger, but also on the exposure and vulnerability. And </a:t>
            </a:r>
            <a:r>
              <a:rPr lang="en-GB" dirty="0"/>
              <a:t>Vulnerability is the area we will mostly focus on today, in particular how insurance can support the recovery process and reduce the vulnerability of the economy to these shocks.</a:t>
            </a:r>
          </a:p>
          <a:p>
            <a:pPr>
              <a:spcBef>
                <a:spcPct val="0"/>
              </a:spcBef>
              <a:spcAft>
                <a:spcPts val="600"/>
              </a:spcAft>
              <a:buClr>
                <a:srgbClr val="003399"/>
              </a:buClr>
              <a:buFont typeface="Wingdings" pitchFamily="2" charset="2"/>
              <a:buNone/>
            </a:pPr>
            <a:endParaRPr lang="en-GB" sz="1200" dirty="0"/>
          </a:p>
          <a:p>
            <a:pPr>
              <a:spcBef>
                <a:spcPct val="0"/>
              </a:spcBef>
              <a:spcAft>
                <a:spcPts val="600"/>
              </a:spcAft>
              <a:buClr>
                <a:srgbClr val="003399"/>
              </a:buClr>
              <a:buFont typeface="Wingdings" pitchFamily="2" charset="2"/>
              <a:buNone/>
            </a:pPr>
            <a:r>
              <a:rPr lang="en-GB" sz="1200" dirty="0"/>
              <a:t>This slide shows that </a:t>
            </a:r>
          </a:p>
          <a:p>
            <a:pPr>
              <a:spcBef>
                <a:spcPct val="0"/>
              </a:spcBef>
              <a:spcAft>
                <a:spcPts val="600"/>
              </a:spcAft>
              <a:buClr>
                <a:srgbClr val="003399"/>
              </a:buClr>
              <a:buFont typeface="Wingdings" pitchFamily="2" charset="2"/>
              <a:buChar char="§"/>
            </a:pPr>
            <a:r>
              <a:rPr lang="en-GB" sz="1200" dirty="0"/>
              <a:t> The number of weather-related loss events is increasing due to climate change, as well as the insured losses.</a:t>
            </a:r>
          </a:p>
          <a:p>
            <a:pPr>
              <a:spcBef>
                <a:spcPct val="0"/>
              </a:spcBef>
              <a:spcAft>
                <a:spcPts val="600"/>
              </a:spcAft>
              <a:buClr>
                <a:srgbClr val="003399"/>
              </a:buClr>
              <a:buFont typeface="Wingdings" pitchFamily="2" charset="2"/>
              <a:buChar char="§"/>
            </a:pPr>
            <a:endParaRPr lang="en-US" altLang="en-US" sz="1200" i="1" dirty="0">
              <a:solidFill>
                <a:srgbClr val="585858"/>
              </a:solidFill>
              <a:ea typeface="Avenir Roman"/>
              <a:cs typeface="Avenir Roman"/>
            </a:endParaRP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2</a:t>
            </a:fld>
            <a:endParaRPr lang="en-GB" dirty="0"/>
          </a:p>
        </p:txBody>
      </p:sp>
    </p:spTree>
    <p:extLst>
      <p:ext uri="{BB962C8B-B14F-4D97-AF65-F5344CB8AC3E}">
        <p14:creationId xmlns:p14="http://schemas.microsoft.com/office/powerpoint/2010/main" val="266567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In each period, aggregate output can be spent in consumption C, investment I and insurance premiums P.</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the presence of adjustment costs, the capital is not perfectly liquid and cannot be used for consumption without incurring some costs, i.e. consumption and investment are not perfectly substitutable.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After a disaster, damaged assets are replaced or repaired by reducing consumption and regular investment. We define two types of investments: investment towards reconstruction of the damaged capital, IR, that increases the residual capital remaining after disasters, and investment into new capital, IN, that would regularly increase the production capacity K (i.e. independent of disasters).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Consistent with empirical evidence, the marginal return on reconstruction is higher than the marginal return on new capital: e.g. following disasters, the construction of new buildings and infrastructure would be postponed to rebuild the damaged ones. Therefore, when capital is destroyed in a catastrophe, investment is first devoted to replacing the destroyed capital.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time it takes to rebuild destroyed capital depends not only on the extent of the losses, but also on the cost and availability of financial tools for households and firms (Hallegatte et al., 2007). In practice, the pace of reconstruction, IR, can be limited by a lack of savings or borrowing capacity, for example, or by limited production capacity in certain sectors, such as construction. This leads to consumption losses since C would be reduced in </a:t>
            </a:r>
            <a:r>
              <a:rPr lang="en-GB" sz="1200" b="0" i="0" u="none" strike="noStrike" kern="1200" baseline="0" dirty="0" err="1">
                <a:solidFill>
                  <a:schemeClr val="tx1"/>
                </a:solidFill>
                <a:latin typeface="+mn-lt"/>
                <a:ea typeface="+mn-ea"/>
                <a:cs typeface="+mn-cs"/>
              </a:rPr>
              <a:t>favor</a:t>
            </a:r>
            <a:r>
              <a:rPr lang="en-GB" sz="1200" b="0" i="0" u="none" strike="noStrike" kern="1200" baseline="0" dirty="0">
                <a:solidFill>
                  <a:schemeClr val="tx1"/>
                </a:solidFill>
                <a:latin typeface="+mn-lt"/>
                <a:ea typeface="+mn-ea"/>
                <a:cs typeface="+mn-cs"/>
              </a:rPr>
              <a:t> of I and reconstruction periods would be much longer than what the initial amount of damage would suggest. </a:t>
            </a:r>
          </a:p>
          <a:p>
            <a:r>
              <a:rPr lang="en-GB" sz="1200" b="0" i="0" u="none" strike="noStrike" kern="1200" baseline="0" dirty="0">
                <a:solidFill>
                  <a:schemeClr val="tx1"/>
                </a:solidFill>
                <a:latin typeface="+mn-lt"/>
                <a:ea typeface="+mn-ea"/>
                <a:cs typeface="+mn-cs"/>
              </a:rPr>
              <a:t>Insurance can relax these financial constraints by quickly repaying insured damages and reducing consumption losses.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 in practice, IR is bounded in our model by the fraction of total investment that can be mobilised.]</a:t>
            </a:r>
            <a:endParaRPr lang="en-GB" sz="1200" dirty="0">
              <a:solidFill>
                <a:srgbClr val="585858"/>
              </a:solidFill>
            </a:endParaRP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21</a:t>
            </a:fld>
            <a:endParaRPr lang="en-GB" dirty="0"/>
          </a:p>
        </p:txBody>
      </p:sp>
    </p:spTree>
    <p:extLst>
      <p:ext uri="{BB962C8B-B14F-4D97-AF65-F5344CB8AC3E}">
        <p14:creationId xmlns:p14="http://schemas.microsoft.com/office/powerpoint/2010/main" val="218261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t>In a standard macroeconomic model, the (replacement) value of an asset is equal to its future output. So losing €1 in asset is equivalent to losing €1 in (discounted) output.</a:t>
            </a:r>
          </a:p>
          <a:p>
            <a:r>
              <a:rPr lang="en-US" sz="1800" b="1" dirty="0"/>
              <a:t>BUT this is valid only if capital can be freely and instantaneously reallocated</a:t>
            </a:r>
          </a:p>
          <a:p>
            <a:endParaRPr 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22</a:t>
            </a:fld>
            <a:endParaRPr lang="en-GB" dirty="0"/>
          </a:p>
        </p:txBody>
      </p:sp>
    </p:spTree>
    <p:extLst>
      <p:ext uri="{BB962C8B-B14F-4D97-AF65-F5344CB8AC3E}">
        <p14:creationId xmlns:p14="http://schemas.microsoft.com/office/powerpoint/2010/main" val="2802602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500"/>
              </a:spcBef>
              <a:spcAft>
                <a:spcPct val="0"/>
              </a:spcAft>
              <a:buClrTx/>
              <a:buSzTx/>
              <a:buFontTx/>
              <a:buNone/>
              <a:tabLst/>
              <a:defRPr/>
            </a:pPr>
            <a:r>
              <a:rPr lang="en-US" sz="1800" dirty="0"/>
              <a:t>In reality, different infrastructure assets have different impacts on various economic sectors. Imagine a bridge that gets damaged, and factories cannot produce for some time. Then the impact on production is larger than the value of the lost assets.</a:t>
            </a:r>
          </a:p>
          <a:p>
            <a:pPr marL="0" marR="0" lvl="0" indent="0" algn="l" defTabSz="914400" rtl="0" eaLnBrk="0" fontAlgn="base" latinLnBrk="0" hangingPunct="0">
              <a:lnSpc>
                <a:spcPct val="100000"/>
              </a:lnSpc>
              <a:spcBef>
                <a:spcPts val="500"/>
              </a:spcBef>
              <a:spcAft>
                <a:spcPct val="0"/>
              </a:spcAft>
              <a:buClrTx/>
              <a:buSzTx/>
              <a:buFontTx/>
              <a:buNone/>
              <a:tabLst/>
              <a:defRPr/>
            </a:pPr>
            <a:r>
              <a:rPr kumimoji="0" lang="en-US" sz="1800" b="0" i="0" u="none" strike="noStrike" kern="1200" cap="none" spc="0" normalizeH="0" baseline="0" noProof="0" dirty="0">
                <a:ln>
                  <a:noFill/>
                </a:ln>
                <a:solidFill>
                  <a:srgbClr val="414042"/>
                </a:solidFill>
                <a:effectLst/>
                <a:uLnTx/>
                <a:uFillTx/>
              </a:rPr>
              <a:t>If disaster damages all assets proportionally and there is no reallocation and no reconstruction, then the impact</a:t>
            </a:r>
            <a:r>
              <a:rPr lang="en-US" sz="1800" dirty="0"/>
              <a:t> of a disaster is the sum of a reduction in the stock of capital </a:t>
            </a:r>
            <a:r>
              <a:rPr lang="en-US" sz="1800" b="1" u="sng" dirty="0"/>
              <a:t>and</a:t>
            </a:r>
            <a:r>
              <a:rPr lang="en-US" sz="1800" dirty="0"/>
              <a:t> a misallocation of the residual stock compared to optimal, which results in a drop in total factor productivity.</a:t>
            </a:r>
            <a:endParaRPr kumimoji="0" lang="en-US" sz="1800" b="0" i="0" u="none" strike="noStrike" kern="1200" cap="none" spc="0" normalizeH="0" baseline="0" noProof="0" dirty="0">
              <a:ln>
                <a:noFill/>
              </a:ln>
              <a:solidFill>
                <a:srgbClr val="414042"/>
              </a:solidFill>
              <a:effectLst/>
              <a:uLnTx/>
              <a:uFillTx/>
            </a:endParaRPr>
          </a:p>
          <a:p>
            <a:pPr marL="0" marR="0" lvl="0" indent="0" algn="l" defTabSz="914400" rtl="0" eaLnBrk="0" fontAlgn="base" latinLnBrk="0" hangingPunct="0">
              <a:lnSpc>
                <a:spcPct val="100000"/>
              </a:lnSpc>
              <a:spcBef>
                <a:spcPts val="500"/>
              </a:spcBef>
              <a:spcAft>
                <a:spcPct val="0"/>
              </a:spcAft>
              <a:buClrTx/>
              <a:buSzTx/>
              <a:buFontTx/>
              <a:buNone/>
              <a:tabLst/>
              <a:defRPr/>
            </a:pPr>
            <a:r>
              <a:rPr kumimoji="0" lang="en-US" sz="1800" b="0" i="0" u="none" strike="noStrike" kern="1200" cap="none" spc="0" normalizeH="0" baseline="0" noProof="0" dirty="0">
                <a:ln>
                  <a:noFill/>
                </a:ln>
                <a:solidFill>
                  <a:srgbClr val="414042"/>
                </a:solidFill>
                <a:effectLst/>
                <a:uLnTx/>
                <a:uFillTx/>
              </a:rPr>
              <a:t>So over</a:t>
            </a:r>
            <a:r>
              <a:rPr lang="en-US" sz="1800" dirty="0"/>
              <a:t> the short run losing €1 in asset is equivalent to losing €2 in (discounted) output (</a:t>
            </a:r>
            <a:r>
              <a:rPr lang="en-US" sz="1800" b="1" dirty="0"/>
              <a:t>use Average Productivity of capital – APK, instead of Marginal Productivity of capital – MPK</a:t>
            </a:r>
            <a:r>
              <a:rPr lang="en-US" sz="1800" dirty="0"/>
              <a:t>).</a:t>
            </a:r>
            <a:endParaRPr kumimoji="0" lang="en-US" sz="1800" b="0" i="0" u="none" strike="noStrike" kern="1200" cap="none" spc="0" normalizeH="0" baseline="0" noProof="0" dirty="0">
              <a:ln>
                <a:noFill/>
              </a:ln>
              <a:solidFill>
                <a:srgbClr val="414042"/>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Therefore, reconstruction is always a priority over “normal” investments, consistent with empirical studies (</a:t>
            </a:r>
            <a:r>
              <a:rPr lang="en-US" dirty="0" err="1"/>
              <a:t>Bakkensen</a:t>
            </a:r>
            <a:r>
              <a:rPr lang="en-US" dirty="0"/>
              <a:t> and Barrage, 2020; Dieppe, </a:t>
            </a:r>
            <a:r>
              <a:rPr lang="en-US" dirty="0" err="1"/>
              <a:t>Celik</a:t>
            </a:r>
            <a:r>
              <a:rPr lang="en-US" dirty="0"/>
              <a:t>, and </a:t>
            </a:r>
            <a:r>
              <a:rPr lang="en-US" dirty="0" err="1"/>
              <a:t>Okou</a:t>
            </a:r>
            <a:r>
              <a:rPr lang="en-US" dirty="0"/>
              <a:t>, 2020</a:t>
            </a:r>
            <a:r>
              <a:rPr lang="en-US" sz="1200" dirty="0"/>
              <a:t>)</a:t>
            </a:r>
          </a:p>
          <a:p>
            <a:endParaRPr lang="en-GB" sz="1200" dirty="0">
              <a:solidFill>
                <a:srgbClr val="585858"/>
              </a:solidFill>
            </a:endParaRP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23</a:t>
            </a:fld>
            <a:endParaRPr lang="en-GB" dirty="0"/>
          </a:p>
        </p:txBody>
      </p:sp>
    </p:spTree>
    <p:extLst>
      <p:ext uri="{BB962C8B-B14F-4D97-AF65-F5344CB8AC3E}">
        <p14:creationId xmlns:p14="http://schemas.microsoft.com/office/powerpoint/2010/main" val="137615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We assume that all investment is devoted to reconstruction because of the higher return of IR with respect to IN, and that output losses are reduced to zero exponentially with a characteristic time of reconstruction R.</a:t>
            </a:r>
          </a:p>
          <a:p>
            <a:r>
              <a:rPr lang="en-GB" sz="1200" b="0" i="0" u="none" strike="noStrike" kern="1200" baseline="0" dirty="0">
                <a:solidFill>
                  <a:schemeClr val="tx1"/>
                </a:solidFill>
                <a:latin typeface="+mn-lt"/>
                <a:ea typeface="+mn-ea"/>
                <a:cs typeface="+mn-cs"/>
              </a:rPr>
              <a:t>This implies that the economy returns to its pre-disaster state, although in practice some activities could be permanently destroyed.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duration of the reconstruction phase therefore determines the macroeconomic cost of natural disasters. If damages can be repaired immediately, output losses will be zero, but consumption will be reduced to reconstruct (i.e. C = K). By contrast, if there is no reconstruction, output losses will be permanent (R = infinite) and will be absorbed by consumption.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Assuming that the productivity of destroyed capital is equal to the average pre-disaster productivity of capital, the model therefore implies that the net present value of consumption losses is larger than direct losses when reconstruction takes some time. In other words, consumption and welfare losses are magnified when reconstruction is delayed or slowed down.</a:t>
            </a:r>
          </a:p>
          <a:p>
            <a:endParaRPr lang="en-GB"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In a standard macroeconomic model</a:t>
            </a:r>
            <a:r>
              <a:rPr lang="en-US" sz="1200" dirty="0"/>
              <a:t>, the total consumption loss does not depend on the duration of the reconstruction period. But </a:t>
            </a:r>
            <a:r>
              <a:rPr lang="en-US" sz="1200" b="1" dirty="0"/>
              <a:t>with non-marginal impacts</a:t>
            </a:r>
            <a:r>
              <a:rPr lang="en-US" sz="1200" dirty="0"/>
              <a:t>, the duration of the reconstruction period becomes essential and drive the impact on consumption</a:t>
            </a:r>
          </a:p>
          <a:p>
            <a:endParaRPr lang="en-GB" sz="1200" dirty="0">
              <a:solidFill>
                <a:srgbClr val="585858"/>
              </a:solidFill>
            </a:endParaRP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24</a:t>
            </a:fld>
            <a:endParaRPr lang="en-GB" dirty="0"/>
          </a:p>
        </p:txBody>
      </p:sp>
    </p:spTree>
    <p:extLst>
      <p:ext uri="{BB962C8B-B14F-4D97-AF65-F5344CB8AC3E}">
        <p14:creationId xmlns:p14="http://schemas.microsoft.com/office/powerpoint/2010/main" val="22789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a:solidFill>
                  <a:srgbClr val="585858"/>
                </a:solidFill>
              </a:rPr>
              <a:t>The price of insurance claims is modelled as… where alpha </a:t>
            </a:r>
            <a:r>
              <a:rPr lang="en-GB" sz="1200" dirty="0">
                <a:solidFill>
                  <a:srgbClr val="585858"/>
                </a:solidFill>
                <a:sym typeface="Wingdings" panose="05000000000000000000" pitchFamily="2" charset="2"/>
              </a:rPr>
              <a:t>reflects the insurance risk premium and depends on the risk aversion of insurance, ….</a:t>
            </a:r>
          </a:p>
          <a:p>
            <a:endParaRPr lang="en-GB" sz="1200" dirty="0">
              <a:solidFill>
                <a:srgbClr val="585858"/>
              </a:solidFill>
            </a:endParaRPr>
          </a:p>
          <a:p>
            <a:r>
              <a:rPr lang="en-GB" sz="1200" b="0" i="0" u="none" strike="noStrike" kern="1200" baseline="0" dirty="0">
                <a:solidFill>
                  <a:schemeClr val="tx1"/>
                </a:solidFill>
                <a:latin typeface="+mn-lt"/>
                <a:ea typeface="+mn-ea"/>
                <a:cs typeface="+mn-cs"/>
              </a:rPr>
              <a:t>Should the shock arrive, the policyholder would receive a lump-sum payoff of one unit of consumption. If the disaster probability (arrival rate) increases, the insurance premium would increase too, as insurers will pay more claims. At the same time, for a given Z, the insured share W would decrease. This allows us to model the insurance cost endogenously.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higher is alpha and the bigger the loss, the higher the insurance premium, as the ability of insurers to diversify their portfolio and pool risks together decreases. The literature suggests that risk aversion among insurance capital providers can increase the value the insurance risk premium, for example after major natural disasters.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assume that if the probability of a catastrophe, , increases, the demand for insurance Ki will also increase as the benefit of insurance will be larger other things being equal. But insurance supply is limited by </a:t>
            </a:r>
            <a:r>
              <a:rPr lang="en-GB" sz="1200" dirty="0">
                <a:solidFill>
                  <a:srgbClr val="585858"/>
                </a:solidFill>
              </a:rPr>
              <a:t>insurers' risk aversion.</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insurance protection gap can widen for several reasons that relate both to insurance supply and demand. Insurers' risk aversion typically increases after large natural disasters. Also, a lack of awareness or willingness to buy insurance cover even when it is affordable and accessible, is not uncommon in many developed countries. </a:t>
            </a:r>
          </a:p>
          <a:p>
            <a:r>
              <a:rPr lang="en-GB" sz="1200" b="0" i="0" u="none" strike="noStrike" kern="1200" baseline="0" dirty="0">
                <a:solidFill>
                  <a:schemeClr val="tx1"/>
                </a:solidFill>
                <a:latin typeface="+mn-lt"/>
                <a:ea typeface="+mn-ea"/>
                <a:cs typeface="+mn-cs"/>
              </a:rPr>
              <a:t>But the protection gap may also widen from the rising price or the unavailability of certain types of insurance coverage, especially due to risk factors related to climate change. If the frequency or severity of disasters rises globally, this may increase the insurance risk premium and reduce its risk pooling benefit. In this situation, buyers are aware and willing to buy insurance cover but are unable to do so due to unaffordability or insufficient availability.]</a:t>
            </a:r>
            <a:endParaRPr lang="en-GB" sz="1200" dirty="0">
              <a:solidFill>
                <a:srgbClr val="585858"/>
              </a:solidFill>
            </a:endParaRP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25</a:t>
            </a:fld>
            <a:endParaRPr lang="en-GB" dirty="0"/>
          </a:p>
        </p:txBody>
      </p:sp>
    </p:spTree>
    <p:extLst>
      <p:ext uri="{BB962C8B-B14F-4D97-AF65-F5344CB8AC3E}">
        <p14:creationId xmlns:p14="http://schemas.microsoft.com/office/powerpoint/2010/main" val="424908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79875"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The first term is investment, adjusted for depreciation and costs of installing capital. The second term captures continuous shocks to capital that are standard in macroeconomic models, where </a:t>
                </a:r>
                <a:r>
                  <a:rPr lang="en-GB" sz="1200" b="0" i="0" u="none" strike="noStrike" kern="1200" baseline="0" dirty="0" err="1">
                    <a:solidFill>
                      <a:schemeClr val="tx1"/>
                    </a:solidFill>
                    <a:latin typeface="+mn-lt"/>
                    <a:ea typeface="+mn-ea"/>
                    <a:cs typeface="+mn-cs"/>
                  </a:rPr>
                  <a:t>Bt</a:t>
                </a:r>
                <a:r>
                  <a:rPr lang="en-GB" sz="1200" b="0" i="0" u="none" strike="noStrike" kern="1200" baseline="0" dirty="0">
                    <a:solidFill>
                      <a:schemeClr val="tx1"/>
                    </a:solidFill>
                    <a:latin typeface="+mn-lt"/>
                    <a:ea typeface="+mn-ea"/>
                    <a:cs typeface="+mn-cs"/>
                  </a:rPr>
                  <a:t> is a standard Brownian motion and the parameter signa is the diffusion volatility of the capital stock growth. t- denotes the pre-jump time. The third term represents the effect of disasters.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J is a jump process reflecting the probability of a natural catastrophe with a fixed but unknown arrival rate, </a:t>
                </a:r>
                <a14:m>
                  <m:oMath xmlns:m="http://schemas.openxmlformats.org/officeDocument/2006/math">
                    <m:r>
                      <a:rPr lang="en-US" sz="1200" b="0" i="1" smtClean="0">
                        <a:latin typeface="Cambria Math" panose="02040503050406030204" pitchFamily="18" charset="0"/>
                      </a:rPr>
                      <m:t>𝜋</m:t>
                    </m:r>
                  </m:oMath>
                </a14:m>
                <a:r>
                  <a:rPr lang="en-GB" sz="1200" b="0" i="0" u="none" strike="noStrike" kern="1200" baseline="0" dirty="0">
                    <a:solidFill>
                      <a:schemeClr val="tx1"/>
                    </a:solidFill>
                    <a:latin typeface="+mn-lt"/>
                    <a:ea typeface="+mn-ea"/>
                    <a:cs typeface="+mn-cs"/>
                  </a:rPr>
                  <a:t>. When the jump arrives, it destroys </a:t>
                </a:r>
                <a:r>
                  <a:rPr lang="en-GB" sz="1200" b="0" i="0" u="none" strike="noStrike" kern="1200" baseline="0" dirty="0" err="1">
                    <a:solidFill>
                      <a:schemeClr val="tx1"/>
                    </a:solidFill>
                    <a:latin typeface="+mn-lt"/>
                    <a:ea typeface="+mn-ea"/>
                    <a:cs typeface="+mn-cs"/>
                  </a:rPr>
                  <a:t>Kd</a:t>
                </a:r>
                <a:r>
                  <a:rPr lang="en-GB" sz="1200" b="0" i="0" u="none" strike="noStrike" kern="1200" baseline="0" dirty="0">
                    <a:solidFill>
                      <a:schemeClr val="tx1"/>
                    </a:solidFill>
                    <a:latin typeface="+mn-lt"/>
                    <a:ea typeface="+mn-ea"/>
                    <a:cs typeface="+mn-cs"/>
                  </a:rPr>
                  <a:t>, which is a fraction (1 – Z) of capital K. </a:t>
                </a:r>
                <a:r>
                  <a:rPr lang="en-GB" sz="1200" dirty="0">
                    <a:solidFill>
                      <a:srgbClr val="585858"/>
                    </a:solidFill>
                    <a:sym typeface="Wingdings" panose="05000000000000000000" pitchFamily="2" charset="2"/>
                  </a:rPr>
                  <a:t>The novelty of our model is that in the presence of insurance, this fraction is reduced by </a:t>
                </a:r>
                <a14:m>
                  <m:oMath xmlns:m="http://schemas.openxmlformats.org/officeDocument/2006/math">
                    <m:r>
                      <a:rPr lang="en-US" sz="1200" i="1">
                        <a:latin typeface="Cambria Math" panose="02040503050406030204" pitchFamily="18" charset="0"/>
                      </a:rPr>
                      <m:t>(1−</m:t>
                    </m:r>
                    <m:r>
                      <a:rPr lang="en-US" sz="1200" b="0" i="1" smtClean="0">
                        <a:latin typeface="Cambria Math" panose="02040503050406030204" pitchFamily="18" charset="0"/>
                      </a:rPr>
                      <m:t>𝑊</m:t>
                    </m:r>
                    <m:r>
                      <a:rPr lang="en-US" sz="1200" i="1">
                        <a:latin typeface="Cambria Math" panose="02040503050406030204" pitchFamily="18" charset="0"/>
                      </a:rPr>
                      <m:t>) </m:t>
                    </m:r>
                  </m:oMath>
                </a14:m>
                <a:r>
                  <a:rPr lang="en-GB" sz="1200" dirty="0">
                    <a:solidFill>
                      <a:srgbClr val="585858"/>
                    </a:solidFill>
                    <a:sym typeface="Wingdings" panose="05000000000000000000" pitchFamily="2" charset="2"/>
                  </a:rPr>
                  <a:t>times.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expected growth rate is denoted by g bar. The second term is the expected percentage decline of the capital stock due to catastrophes. While insurance may crowd out investment, it enhances long-run growth by reducing the expected loss due to catastrophes </a:t>
                </a:r>
                <a14:m>
                  <m:oMath xmlns:m="http://schemas.openxmlformats.org/officeDocument/2006/math">
                    <m:r>
                      <a:rPr lang="en-US" sz="1200" b="0" i="1" smtClean="0">
                        <a:latin typeface="Cambria Math" panose="02040503050406030204" pitchFamily="18" charset="0"/>
                      </a:rPr>
                      <m:t>𝐸</m:t>
                    </m:r>
                    <m:r>
                      <a:rPr lang="en-US" sz="1200" i="1" smtClean="0">
                        <a:solidFill>
                          <a:schemeClr val="tx2"/>
                        </a:solidFill>
                        <a:latin typeface="Cambria Math" panose="02040503050406030204" pitchFamily="18" charset="0"/>
                      </a:rPr>
                      <m:t>(1−</m:t>
                    </m:r>
                    <m:r>
                      <a:rPr lang="en-US" sz="1200" i="1" smtClean="0">
                        <a:solidFill>
                          <a:schemeClr val="tx2"/>
                        </a:solidFill>
                        <a:latin typeface="Cambria Math" panose="02040503050406030204" pitchFamily="18" charset="0"/>
                      </a:rPr>
                      <m:t>𝑊</m:t>
                    </m:r>
                    <m:r>
                      <a:rPr lang="en-US" sz="1200" i="1" smtClean="0">
                        <a:solidFill>
                          <a:schemeClr val="tx2"/>
                        </a:solidFill>
                        <a:latin typeface="Cambria Math" panose="02040503050406030204" pitchFamily="18" charset="0"/>
                      </a:rPr>
                      <m:t>)(1−</m:t>
                    </m:r>
                    <m:r>
                      <a:rPr lang="en-US" sz="1200" i="1">
                        <a:latin typeface="Cambria Math" panose="02040503050406030204" pitchFamily="18" charset="0"/>
                      </a:rPr>
                      <m:t>𝑍</m:t>
                    </m:r>
                    <m:r>
                      <a:rPr lang="en-US" sz="1200" i="1">
                        <a:latin typeface="Cambria Math" panose="02040503050406030204" pitchFamily="18" charset="0"/>
                      </a:rPr>
                      <m:t>)</m:t>
                    </m:r>
                  </m:oMath>
                </a14:m>
                <a:r>
                  <a:rPr lang="en-GB" sz="1200" b="0" i="0" u="none" strike="noStrike" kern="1200" baseline="0" dirty="0">
                    <a:solidFill>
                      <a:schemeClr val="tx1"/>
                    </a:solidFill>
                    <a:latin typeface="+mn-lt"/>
                    <a:ea typeface="+mn-ea"/>
                    <a:cs typeface="+mn-cs"/>
                  </a:rPr>
                  <a:t>.</a:t>
                </a:r>
                <a:endParaRPr lang="en-GB" sz="1200" dirty="0">
                  <a:solidFill>
                    <a:srgbClr val="585858"/>
                  </a:solidFill>
                </a:endParaRPr>
              </a:p>
            </p:txBody>
          </p:sp>
        </mc:Choice>
        <mc:Fallback xmlns="">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u="none" strike="noStrike" kern="1200" baseline="0" dirty="0">
                    <a:solidFill>
                      <a:schemeClr val="tx1"/>
                    </a:solidFill>
                    <a:latin typeface="+mn-lt"/>
                    <a:ea typeface="+mn-ea"/>
                    <a:cs typeface="+mn-cs"/>
                  </a:rPr>
                  <a:t>The first term is investment, adjusted for depreciation and costs of installing capital. The second term captures continuous shocks to capital that are standard in macroeconomic models, where </a:t>
                </a:r>
                <a:r>
                  <a:rPr lang="en-GB" sz="1200" b="0" i="0" u="none" strike="noStrike" kern="1200" baseline="0" dirty="0" err="1">
                    <a:solidFill>
                      <a:schemeClr val="tx1"/>
                    </a:solidFill>
                    <a:latin typeface="+mn-lt"/>
                    <a:ea typeface="+mn-ea"/>
                    <a:cs typeface="+mn-cs"/>
                  </a:rPr>
                  <a:t>Bt</a:t>
                </a:r>
                <a:r>
                  <a:rPr lang="en-GB" sz="1200" b="0" i="0" u="none" strike="noStrike" kern="1200" baseline="0" dirty="0">
                    <a:solidFill>
                      <a:schemeClr val="tx1"/>
                    </a:solidFill>
                    <a:latin typeface="+mn-lt"/>
                    <a:ea typeface="+mn-ea"/>
                    <a:cs typeface="+mn-cs"/>
                  </a:rPr>
                  <a:t> is a standard Brownian motion and the parameter signa is the diffusion volatility of the capital stock growth. t- denotes the pre-jump time. The third term represents the effect of disasters.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J is a jump process reflecting the probability of a natural catastrophe with a fixed but unknown arrival rate, </a:t>
                </a:r>
                <a:r>
                  <a:rPr lang="en-US" sz="1200" b="0" i="0">
                    <a:latin typeface="Cambria Math" panose="02040503050406030204" pitchFamily="18" charset="0"/>
                  </a:rPr>
                  <a:t>𝜋</a:t>
                </a:r>
                <a:r>
                  <a:rPr lang="en-GB" sz="1200" b="0" i="0" u="none" strike="noStrike" kern="1200" baseline="0" dirty="0">
                    <a:solidFill>
                      <a:schemeClr val="tx1"/>
                    </a:solidFill>
                    <a:latin typeface="+mn-lt"/>
                    <a:ea typeface="+mn-ea"/>
                    <a:cs typeface="+mn-cs"/>
                  </a:rPr>
                  <a:t>. When the jump arrives, it destroys </a:t>
                </a:r>
                <a:r>
                  <a:rPr lang="en-GB" sz="1200" b="0" i="0" u="none" strike="noStrike" kern="1200" baseline="0" dirty="0" err="1">
                    <a:solidFill>
                      <a:schemeClr val="tx1"/>
                    </a:solidFill>
                    <a:latin typeface="+mn-lt"/>
                    <a:ea typeface="+mn-ea"/>
                    <a:cs typeface="+mn-cs"/>
                  </a:rPr>
                  <a:t>Kd</a:t>
                </a:r>
                <a:r>
                  <a:rPr lang="en-GB" sz="1200" b="0" i="0" u="none" strike="noStrike" kern="1200" baseline="0" dirty="0">
                    <a:solidFill>
                      <a:schemeClr val="tx1"/>
                    </a:solidFill>
                    <a:latin typeface="+mn-lt"/>
                    <a:ea typeface="+mn-ea"/>
                    <a:cs typeface="+mn-cs"/>
                  </a:rPr>
                  <a:t>, which is a fraction (1 – Z) of capital K. </a:t>
                </a:r>
                <a:r>
                  <a:rPr lang="en-GB" sz="1200" dirty="0">
                    <a:solidFill>
                      <a:srgbClr val="585858"/>
                    </a:solidFill>
                    <a:sym typeface="Wingdings" panose="05000000000000000000" pitchFamily="2" charset="2"/>
                  </a:rPr>
                  <a:t>The novelty of our model is that in the presence of insurance, this fraction is reduced by </a:t>
                </a:r>
                <a:r>
                  <a:rPr lang="en-US" sz="1200" i="0">
                    <a:latin typeface="Cambria Math" panose="02040503050406030204" pitchFamily="18" charset="0"/>
                  </a:rPr>
                  <a:t>(1−</a:t>
                </a:r>
                <a:r>
                  <a:rPr lang="en-US" sz="1200" b="0" i="0">
                    <a:latin typeface="Cambria Math" panose="02040503050406030204" pitchFamily="18" charset="0"/>
                  </a:rPr>
                  <a:t>𝑊</a:t>
                </a:r>
                <a:r>
                  <a:rPr lang="en-US" sz="1200" i="0">
                    <a:latin typeface="Cambria Math" panose="02040503050406030204" pitchFamily="18" charset="0"/>
                  </a:rPr>
                  <a:t>) </a:t>
                </a:r>
                <a:r>
                  <a:rPr lang="en-GB" sz="1200" dirty="0">
                    <a:solidFill>
                      <a:srgbClr val="585858"/>
                    </a:solidFill>
                    <a:sym typeface="Wingdings" panose="05000000000000000000" pitchFamily="2" charset="2"/>
                  </a:rPr>
                  <a:t>times.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expected growth rate is denoted by g bar. The second term is the expected percentage decline of the capital stock due to catastrophes. While insurance may crowd out investment, it enhances long-run growth by reducing the expected loss due to catastrophes </a:t>
                </a:r>
                <a:r>
                  <a:rPr lang="en-US" sz="1200" b="0" i="0">
                    <a:latin typeface="Cambria Math" panose="02040503050406030204" pitchFamily="18" charset="0"/>
                  </a:rPr>
                  <a:t>𝐸</a:t>
                </a:r>
                <a:r>
                  <a:rPr lang="en-US" sz="1200" i="0">
                    <a:solidFill>
                      <a:schemeClr val="tx2"/>
                    </a:solidFill>
                    <a:latin typeface="Cambria Math" panose="02040503050406030204" pitchFamily="18" charset="0"/>
                  </a:rPr>
                  <a:t>(1−𝑊)(1−</a:t>
                </a:r>
                <a:r>
                  <a:rPr lang="en-US" sz="1200" i="0">
                    <a:latin typeface="Cambria Math" panose="02040503050406030204" pitchFamily="18" charset="0"/>
                  </a:rPr>
                  <a:t>𝑍)</a:t>
                </a:r>
                <a:r>
                  <a:rPr lang="en-GB" sz="1200" b="0" i="0" u="none" strike="noStrike" kern="1200" baseline="0" dirty="0">
                    <a:solidFill>
                      <a:schemeClr val="tx1"/>
                    </a:solidFill>
                    <a:latin typeface="+mn-lt"/>
                    <a:ea typeface="+mn-ea"/>
                    <a:cs typeface="+mn-cs"/>
                  </a:rPr>
                  <a:t>.</a:t>
                </a:r>
                <a:endParaRPr lang="en-GB" sz="1200" dirty="0">
                  <a:solidFill>
                    <a:srgbClr val="585858"/>
                  </a:solidFill>
                </a:endParaRPr>
              </a:p>
            </p:txBody>
          </p:sp>
        </mc:Fallback>
      </mc:AlternateContent>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26</a:t>
            </a:fld>
            <a:endParaRPr lang="en-GB" dirty="0"/>
          </a:p>
        </p:txBody>
      </p:sp>
    </p:spTree>
    <p:extLst>
      <p:ext uri="{BB962C8B-B14F-4D97-AF65-F5344CB8AC3E}">
        <p14:creationId xmlns:p14="http://schemas.microsoft.com/office/powerpoint/2010/main" val="5035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585858"/>
                </a:solidFill>
              </a:rPr>
              <a:t>The literature points to a substantial role for external financial support for activity and reconstruction – be it from international aid or domestic fiscal transfers – in reducing the overall impact of catastrophes (McDermott et al., 2014).</a:t>
            </a:r>
          </a:p>
          <a:p>
            <a:endParaRPr lang="en-GB" sz="1200" dirty="0">
              <a:solidFill>
                <a:srgbClr val="585858"/>
              </a:solidFill>
            </a:endParaRPr>
          </a:p>
          <a:p>
            <a:r>
              <a:rPr lang="en-GB" sz="1200" dirty="0">
                <a:solidFill>
                  <a:srgbClr val="585858"/>
                </a:solidFill>
              </a:rPr>
              <a:t>This is also why insurance can play a protective role. Insurance </a:t>
            </a:r>
            <a:r>
              <a:rPr lang="en-GB" sz="1200" dirty="0" err="1">
                <a:solidFill>
                  <a:srgbClr val="585858"/>
                </a:solidFill>
              </a:rPr>
              <a:t>payouts</a:t>
            </a:r>
            <a:r>
              <a:rPr lang="en-GB" sz="1200" dirty="0">
                <a:solidFill>
                  <a:srgbClr val="585858"/>
                </a:solidFill>
              </a:rPr>
              <a:t> can help households and businesses better endure the post-catastrophe disruption and underpin the reconstruction phase. Von Peter et al. (2012) find that the recovery from catastrophes is faster and more complete when the share of damages covered by insurance is higher. Indeed, aggregate GDP losses appear related to the uninsured component of damages rather than to the total amount. And firm-level evidence also demonstrates the protective value of insurance (</a:t>
            </a:r>
            <a:r>
              <a:rPr lang="en-GB" sz="1200" dirty="0" err="1">
                <a:solidFill>
                  <a:srgbClr val="585858"/>
                </a:solidFill>
              </a:rPr>
              <a:t>Poontirakul</a:t>
            </a:r>
            <a:r>
              <a:rPr lang="en-GB" sz="1200" dirty="0">
                <a:solidFill>
                  <a:srgbClr val="585858"/>
                </a:solidFill>
              </a:rPr>
              <a:t> and Noy, 2017).</a:t>
            </a:r>
          </a:p>
          <a:p>
            <a:endParaRPr lang="en-GB" sz="1200" dirty="0">
              <a:solidFill>
                <a:srgbClr val="585858"/>
              </a:solidFill>
            </a:endParaRPr>
          </a:p>
          <a:p>
            <a:r>
              <a:rPr lang="en-GB" sz="1200" dirty="0"/>
              <a:t>BUT only </a:t>
            </a:r>
            <a:r>
              <a:rPr lang="en-GB" sz="1200" b="1" dirty="0"/>
              <a:t>one third </a:t>
            </a:r>
            <a:r>
              <a:rPr lang="en-GB" sz="1200" dirty="0"/>
              <a:t>of catastrophe losses in Europe are insured, and this share is as low as 12% in southern European countries, giving rise to an </a:t>
            </a:r>
            <a:r>
              <a:rPr lang="en-GB" sz="1200" i="1" dirty="0"/>
              <a:t>insurance protection gap</a:t>
            </a:r>
          </a:p>
          <a:p>
            <a:endParaRPr lang="en-GB" sz="1200" i="1" dirty="0">
              <a:solidFill>
                <a:srgbClr val="585858"/>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Another aspect of the climate insurance protection gap is the increasing cost of catastrophe insurance. The property premiums in Europe are rising, which means that, although insurers are still willing to cover some losses, the affordability of this coverage is decreasing.</a:t>
            </a:r>
            <a:endParaRPr lang="en-GB" sz="1200" kern="1200" dirty="0">
              <a:solidFill>
                <a:schemeClr val="tx1"/>
              </a:solidFill>
              <a:effectLst/>
              <a:latin typeface="+mn-lt"/>
              <a:ea typeface="+mn-ea"/>
              <a:cs typeface="+mn-cs"/>
            </a:endParaRPr>
          </a:p>
          <a:p>
            <a:endParaRPr lang="en-GB" sz="1200" dirty="0">
              <a:solidFill>
                <a:srgbClr val="585858"/>
              </a:solidFill>
            </a:endParaRP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3</a:t>
            </a:fld>
            <a:endParaRPr lang="en-GB" dirty="0"/>
          </a:p>
        </p:txBody>
      </p:sp>
    </p:spTree>
    <p:extLst>
      <p:ext uri="{BB962C8B-B14F-4D97-AF65-F5344CB8AC3E}">
        <p14:creationId xmlns:p14="http://schemas.microsoft.com/office/powerpoint/2010/main" val="64575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4</a:t>
            </a:fld>
            <a:endParaRPr lang="en-GB" dirty="0"/>
          </a:p>
        </p:txBody>
      </p:sp>
    </p:spTree>
    <p:extLst>
      <p:ext uri="{BB962C8B-B14F-4D97-AF65-F5344CB8AC3E}">
        <p14:creationId xmlns:p14="http://schemas.microsoft.com/office/powerpoint/2010/main" val="342829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3299"/>
                </a:solidFill>
              </a:rPr>
              <a:t>Let me start describing the features of our model. First, w</a:t>
            </a:r>
            <a:r>
              <a:rPr lang="en-GB" sz="1200" dirty="0">
                <a:solidFill>
                  <a:srgbClr val="585858"/>
                </a:solidFill>
              </a:rPr>
              <a:t>e model output as a function of capital, temperatures and natural disasters. For simplicity, </a:t>
            </a:r>
            <a:r>
              <a:rPr lang="en-US" sz="1200" kern="1200" dirty="0">
                <a:solidFill>
                  <a:schemeClr val="tx1"/>
                </a:solidFill>
                <a:effectLst/>
                <a:latin typeface="+mn-lt"/>
                <a:ea typeface="+mn-ea"/>
                <a:cs typeface="+mn-cs"/>
              </a:rPr>
              <a:t>we abstract</a:t>
            </a:r>
            <a:r>
              <a:rPr lang="en-GB" sz="1200" dirty="0">
                <a:solidFill>
                  <a:srgbClr val="585858"/>
                </a:solidFill>
              </a:rPr>
              <a:t> from labour. </a:t>
            </a:r>
            <a:r>
              <a:rPr lang="en-GB" sz="1200" dirty="0">
                <a:solidFill>
                  <a:schemeClr val="tx1"/>
                </a:solidFill>
              </a:rPr>
              <a:t>Capital is sensitive to </a:t>
            </a:r>
            <a:r>
              <a:rPr lang="en-GB" sz="1200" b="1" dirty="0">
                <a:solidFill>
                  <a:schemeClr val="tx2"/>
                </a:solidFill>
              </a:rPr>
              <a:t>long-run changes in temperatures </a:t>
            </a:r>
            <a:r>
              <a:rPr lang="en-GB" sz="1200" dirty="0">
                <a:solidFill>
                  <a:schemeClr val="tx1"/>
                </a:solidFill>
              </a:rPr>
              <a:t>and to intermittent but highly destructive </a:t>
            </a:r>
            <a:r>
              <a:rPr lang="en-GB" sz="1200" b="1" dirty="0">
                <a:solidFill>
                  <a:schemeClr val="tx2"/>
                </a:solidFill>
              </a:rPr>
              <a:t>natural disasters</a:t>
            </a:r>
            <a:r>
              <a:rPr lang="en-GB" sz="1200" dirty="0">
                <a:solidFill>
                  <a:schemeClr val="tx1"/>
                </a:solidFill>
              </a:rPr>
              <a:t>. And damages upon a disaster can be mitigated by insurance, which is also sensitive to </a:t>
            </a:r>
            <a:r>
              <a:rPr lang="en-GB" sz="1200" b="1" dirty="0">
                <a:solidFill>
                  <a:schemeClr val="tx2"/>
                </a:solidFill>
              </a:rPr>
              <a:t>changes in temperatures</a:t>
            </a:r>
            <a:r>
              <a:rPr lang="en-GB" sz="1200" dirty="0">
                <a:solidFill>
                  <a:schemeClr val="tx1"/>
                </a:solidFill>
              </a:rPr>
              <a:t>. </a:t>
            </a:r>
          </a:p>
          <a:p>
            <a:endParaRPr lang="en-GB" dirty="0">
              <a:latin typeface="CMR12"/>
            </a:endParaRPr>
          </a:p>
          <a:p>
            <a:pPr marL="0" indent="0">
              <a:buFontTx/>
              <a:buNone/>
            </a:pPr>
            <a:endParaRPr lang="en-GB" sz="1200" dirty="0">
              <a:solidFill>
                <a:srgbClr val="585858"/>
              </a:solidFill>
            </a:endParaRP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262481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79875"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CMR12"/>
                  </a:rPr>
                  <a:t>First, disasters are costly and influence output through their increasing frequency. Insurance can help mitigate the impact of disasters by relaxing financial constraints and accelerating the rebuild, thereby reducing the overall welfare loss. </a:t>
                </a:r>
              </a:p>
              <a:p>
                <a:endParaRPr lang="en-GB" sz="1200" dirty="0">
                  <a:solidFill>
                    <a:srgbClr val="585858"/>
                  </a:solidFill>
                </a:endParaRPr>
              </a:p>
              <a:p>
                <a:r>
                  <a:rPr lang="en-GB" sz="1200" dirty="0">
                    <a:solidFill>
                      <a:srgbClr val="585858"/>
                    </a:solidFill>
                  </a:rPr>
                  <a:t>In the first step, w</a:t>
                </a:r>
                <a:r>
                  <a:rPr lang="en-GB" sz="1200" b="0" i="0" u="none" strike="noStrike" kern="1200" baseline="0" dirty="0">
                    <a:solidFill>
                      <a:schemeClr val="tx1"/>
                    </a:solidFill>
                    <a:latin typeface="+mn-lt"/>
                    <a:ea typeface="+mn-ea"/>
                    <a:cs typeface="+mn-cs"/>
                  </a:rPr>
                  <a:t>e map changes in capital to three variables: the total amount of capital in the absence of disasters K, the amount of damaged capital upon a disaster (1-Z)K and the insurance </a:t>
                </a:r>
                <a:r>
                  <a:rPr lang="en-GB" sz="1200" b="0" i="0" u="none" strike="noStrike" kern="1200" baseline="0" dirty="0" err="1">
                    <a:solidFill>
                      <a:schemeClr val="tx1"/>
                    </a:solidFill>
                    <a:latin typeface="+mn-lt"/>
                    <a:ea typeface="+mn-ea"/>
                    <a:cs typeface="+mn-cs"/>
                  </a:rPr>
                  <a:t>payout</a:t>
                </a:r>
                <a:r>
                  <a:rPr lang="en-GB" sz="1200" b="0" i="0" u="none" strike="noStrike" kern="1200" baseline="0" dirty="0">
                    <a:solidFill>
                      <a:schemeClr val="tx1"/>
                    </a:solidFill>
                    <a:latin typeface="+mn-lt"/>
                    <a:ea typeface="+mn-ea"/>
                    <a:cs typeface="+mn-cs"/>
                  </a:rPr>
                  <a:t> WK.</a:t>
                </a:r>
                <a:endParaRPr lang="en-GB" sz="1200" dirty="0">
                  <a:solidFill>
                    <a:srgbClr val="585858"/>
                  </a:solidFill>
                </a:endParaRPr>
              </a:p>
              <a:p>
                <a:pPr eaLnBrk="0" hangingPunct="0">
                  <a:spcBef>
                    <a:spcPct val="30000"/>
                  </a:spcBef>
                  <a:defRPr/>
                </a:pPr>
                <a:endParaRPr lang="en-GB" sz="1200" dirty="0">
                  <a:solidFill>
                    <a:srgbClr val="585858"/>
                  </a:solidFill>
                </a:endParaRPr>
              </a:p>
              <a:p>
                <a:pPr eaLnBrk="0" hangingPunct="0">
                  <a:spcBef>
                    <a:spcPct val="30000"/>
                  </a:spcBef>
                  <a:defRPr/>
                </a:pPr>
                <a:r>
                  <a:rPr lang="en-GB" sz="1200" dirty="0">
                    <a:solidFill>
                      <a:srgbClr val="585858"/>
                    </a:solidFill>
                  </a:rPr>
                  <a:t>[Disasters occur as discrete downward jumps to the capital stock and can be modelled as Poisson arrivals with a mean arrival rate </a:t>
                </a:r>
                <a14:m>
                  <m:oMath xmlns:m="http://schemas.openxmlformats.org/officeDocument/2006/math">
                    <m:r>
                      <a:rPr lang="en-US" sz="1200" b="0" i="1" smtClean="0">
                        <a:latin typeface="Cambria Math" panose="02040503050406030204" pitchFamily="18" charset="0"/>
                      </a:rPr>
                      <m:t>𝜋</m:t>
                    </m:r>
                  </m:oMath>
                </a14:m>
                <a:r>
                  <a:rPr lang="en-GB" sz="1200" dirty="0">
                    <a:solidFill>
                      <a:srgbClr val="585858"/>
                    </a:solidFill>
                  </a:rPr>
                  <a:t>, which is </a:t>
                </a:r>
                <a:r>
                  <a:rPr lang="en-GB" sz="1200" dirty="0"/>
                  <a:t>fixed, in the absence of climate change.]</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Output growth is constrained following a disaster because both the available capital stock decreases, and because resources are reallocated away from the optimum.</a:t>
                </a: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payouts</a:t>
                </a:r>
                <a:r>
                  <a:rPr lang="en-GB" sz="1200" kern="1200" dirty="0">
                    <a:solidFill>
                      <a:schemeClr val="tx1"/>
                    </a:solidFill>
                    <a:effectLst/>
                    <a:latin typeface="+mn-lt"/>
                    <a:ea typeface="+mn-ea"/>
                    <a:cs typeface="+mn-cs"/>
                  </a:rPr>
                  <a:t> from insurers reduce uncertainty and support aggregate demand and investment for reconstruction, which helps to accelerate the recovery from a natural disaster.</a:t>
                </a:r>
              </a:p>
              <a:p>
                <a:endParaRPr lang="en-GB"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We show in the paper that the duration of the reconstruction phase determines the macroeconomic cost of natural disasters. If damages can be repaired immediately, output losses will be zero, but consumption will be reduced to reconstruct (i.e. C = K). By contrast, if there is no reconstruction, output losses will be permanent (R = infinite) and will be absorbed by consumption.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this model, lost capital has a productivity equal to the average productivity of the capital in the economy.]</a:t>
                </a:r>
                <a:endParaRPr lang="en-GB" altLang="en-US" sz="1200" kern="1200" dirty="0">
                  <a:solidFill>
                    <a:schemeClr val="tx1"/>
                  </a:solidFill>
                  <a:effectLst/>
                  <a:latin typeface="+mn-lt"/>
                  <a:ea typeface="+mn-ea"/>
                  <a:cs typeface="+mn-cs"/>
                </a:endParaRPr>
              </a:p>
              <a:p>
                <a:pPr eaLnBrk="0" hangingPunct="0">
                  <a:spcBef>
                    <a:spcPct val="30000"/>
                  </a:spcBef>
                  <a:defRPr/>
                </a:pPr>
                <a:r>
                  <a:rPr lang="en-GB" sz="1200" dirty="0">
                    <a:solidFill>
                      <a:srgbClr val="585858"/>
                    </a:solidFill>
                  </a:rPr>
                  <a:t>[Although reconstruction activity is recorded as positive in GDP numbers, in reality it does not represent an increase in welfare relative to the counterfactual of no catastrophe since it diverts resources that could otherwise be used for productive investment, for improving the current housing stock, or for consumption (Hallegatte and </a:t>
                </a:r>
                <a:r>
                  <a:rPr lang="en-GB" sz="1200" dirty="0" err="1">
                    <a:solidFill>
                      <a:srgbClr val="585858"/>
                    </a:solidFill>
                  </a:rPr>
                  <a:t>Przyluski</a:t>
                </a:r>
                <a:r>
                  <a:rPr lang="en-GB" sz="1200" dirty="0">
                    <a:solidFill>
                      <a:srgbClr val="585858"/>
                    </a:solidFill>
                  </a:rPr>
                  <a:t>, 2010).</a:t>
                </a:r>
              </a:p>
              <a:p>
                <a:pPr eaLnBrk="0" hangingPunct="0">
                  <a:spcBef>
                    <a:spcPct val="30000"/>
                  </a:spcBef>
                  <a:defRPr/>
                </a:pPr>
                <a:r>
                  <a:rPr lang="en-GB" sz="1200" dirty="0">
                    <a:solidFill>
                      <a:srgbClr val="585858"/>
                    </a:solidFill>
                  </a:rPr>
                  <a:t>Therefore, the aggregate welfare cost depends not just on the severity of the initial damage, but also on how swiftly reconstruction can be completed. Yet there is evidence that this phase can be prolonged and may even be incomplete in the absence of sufficient resources.</a:t>
                </a:r>
              </a:p>
              <a:p>
                <a:r>
                  <a:rPr lang="en-GB" sz="1200" dirty="0">
                    <a:solidFill>
                      <a:srgbClr val="585858"/>
                    </a:solidFill>
                  </a:rPr>
                  <a:t>Poverty traps can occur, where poorer households lack sufficient funds to cope with the disruption caused by catastrophes and end up in a permanently weaker financial situation (e.g. Carter et al., 2007; Nazrul Islam and Winkel, 2017). Broadly speaking, the paradox is that reconstruction requires funds, just at a time when economic activity, profitability and wealth may be depressed. ]</a:t>
                </a:r>
              </a:p>
              <a:p>
                <a:endParaRPr lang="en-GB" altLang="en-US" dirty="0"/>
              </a:p>
            </p:txBody>
          </p:sp>
        </mc:Choice>
        <mc:Fallback xmlns="">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CMR12"/>
                  </a:rPr>
                  <a:t>First, disasters are costly and influence output through their increasing frequency. Insurance can help mitigate the impact of disasters by relaxing financial constraints and accelerating the rebuild, thereby reducing the overall welfare loss. </a:t>
                </a:r>
              </a:p>
              <a:p>
                <a:endParaRPr lang="en-GB" sz="1200" dirty="0">
                  <a:solidFill>
                    <a:srgbClr val="585858"/>
                  </a:solidFill>
                </a:endParaRPr>
              </a:p>
              <a:p>
                <a:r>
                  <a:rPr lang="en-GB" sz="1200" dirty="0">
                    <a:solidFill>
                      <a:srgbClr val="585858"/>
                    </a:solidFill>
                  </a:rPr>
                  <a:t>In the first step, w</a:t>
                </a:r>
                <a:r>
                  <a:rPr lang="en-GB" sz="1200" b="0" i="0" u="none" strike="noStrike" kern="1200" baseline="0" dirty="0">
                    <a:solidFill>
                      <a:schemeClr val="tx1"/>
                    </a:solidFill>
                    <a:latin typeface="+mn-lt"/>
                    <a:ea typeface="+mn-ea"/>
                    <a:cs typeface="+mn-cs"/>
                  </a:rPr>
                  <a:t>e map changes in capital to three variables: the total amount of capital in the absence of disasters K, the amount of damaged capital upon a disaster (1-Z)K and the insurance </a:t>
                </a:r>
                <a:r>
                  <a:rPr lang="en-GB" sz="1200" b="0" i="0" u="none" strike="noStrike" kern="1200" baseline="0" dirty="0" err="1">
                    <a:solidFill>
                      <a:schemeClr val="tx1"/>
                    </a:solidFill>
                    <a:latin typeface="+mn-lt"/>
                    <a:ea typeface="+mn-ea"/>
                    <a:cs typeface="+mn-cs"/>
                  </a:rPr>
                  <a:t>payout</a:t>
                </a:r>
                <a:r>
                  <a:rPr lang="en-GB" sz="1200" b="0" i="0" u="none" strike="noStrike" kern="1200" baseline="0" dirty="0">
                    <a:solidFill>
                      <a:schemeClr val="tx1"/>
                    </a:solidFill>
                    <a:latin typeface="+mn-lt"/>
                    <a:ea typeface="+mn-ea"/>
                    <a:cs typeface="+mn-cs"/>
                  </a:rPr>
                  <a:t> WK.</a:t>
                </a:r>
                <a:endParaRPr lang="en-GB" sz="1200" dirty="0">
                  <a:solidFill>
                    <a:srgbClr val="585858"/>
                  </a:solidFill>
                </a:endParaRPr>
              </a:p>
              <a:p>
                <a:pPr eaLnBrk="0" hangingPunct="0">
                  <a:spcBef>
                    <a:spcPct val="30000"/>
                  </a:spcBef>
                  <a:defRPr/>
                </a:pPr>
                <a:endParaRPr lang="en-GB" sz="1200" dirty="0">
                  <a:solidFill>
                    <a:srgbClr val="585858"/>
                  </a:solidFill>
                </a:endParaRPr>
              </a:p>
              <a:p>
                <a:pPr eaLnBrk="0" hangingPunct="0">
                  <a:spcBef>
                    <a:spcPct val="30000"/>
                  </a:spcBef>
                  <a:defRPr/>
                </a:pPr>
                <a:r>
                  <a:rPr lang="en-GB" sz="1200" dirty="0">
                    <a:solidFill>
                      <a:srgbClr val="585858"/>
                    </a:solidFill>
                  </a:rPr>
                  <a:t>[Disasters occur as discrete downward jumps to the capital stock and can be modelled as Poisson arrivals with a mean arrival rate </a:t>
                </a:r>
                <a:r>
                  <a:rPr lang="en-US" sz="1200" b="0" i="0">
                    <a:latin typeface="Cambria Math" panose="02040503050406030204" pitchFamily="18" charset="0"/>
                  </a:rPr>
                  <a:t>𝜋</a:t>
                </a:r>
                <a:r>
                  <a:rPr lang="en-GB" sz="1200" dirty="0">
                    <a:solidFill>
                      <a:srgbClr val="585858"/>
                    </a:solidFill>
                  </a:rPr>
                  <a:t>, which is </a:t>
                </a:r>
                <a:r>
                  <a:rPr lang="en-GB" sz="1200" dirty="0"/>
                  <a:t>fixed, in the absence of climate change.]</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Output growth is constrained following a disaster because both the available capital stock decreases, and because resources are reallocated away from the optimum.</a:t>
                </a: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payouts</a:t>
                </a:r>
                <a:r>
                  <a:rPr lang="en-GB" sz="1200" kern="1200" dirty="0">
                    <a:solidFill>
                      <a:schemeClr val="tx1"/>
                    </a:solidFill>
                    <a:effectLst/>
                    <a:latin typeface="+mn-lt"/>
                    <a:ea typeface="+mn-ea"/>
                    <a:cs typeface="+mn-cs"/>
                  </a:rPr>
                  <a:t> from insurers reduce uncertainty and support aggregate demand and investment for reconstruction, which helps to accelerate the recovery from a natural disaster.</a:t>
                </a:r>
              </a:p>
              <a:p>
                <a:endParaRPr lang="en-GB"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We show in the paper that the duration of the reconstruction phase determines the macroeconomic cost of natural disasters. If damages can be repaired immediately, output losses will be zero, but consumption will be reduced to reconstruct (i.e. C = K). By contrast, if there is no reconstruction, output losses will be permanent (R = infinite) and will be absorbed by consumption.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this model, lost capital has a productivity equal to the average productivity of the capital in the economy.]</a:t>
                </a:r>
                <a:endParaRPr lang="en-GB" altLang="en-US" sz="1200" kern="1200" dirty="0">
                  <a:solidFill>
                    <a:schemeClr val="tx1"/>
                  </a:solidFill>
                  <a:effectLst/>
                  <a:latin typeface="+mn-lt"/>
                  <a:ea typeface="+mn-ea"/>
                  <a:cs typeface="+mn-cs"/>
                </a:endParaRPr>
              </a:p>
              <a:p>
                <a:pPr eaLnBrk="0" hangingPunct="0">
                  <a:spcBef>
                    <a:spcPct val="30000"/>
                  </a:spcBef>
                  <a:defRPr/>
                </a:pPr>
                <a:r>
                  <a:rPr lang="en-GB" sz="1200" dirty="0">
                    <a:solidFill>
                      <a:srgbClr val="585858"/>
                    </a:solidFill>
                  </a:rPr>
                  <a:t>[Although reconstruction activity is recorded as positive in GDP numbers, in reality it does not represent an increase in welfare relative to the counterfactual of no catastrophe since it diverts resources that could otherwise be used for productive investment, for improving the current housing stock, or for consumption (Hallegatte and </a:t>
                </a:r>
                <a:r>
                  <a:rPr lang="en-GB" sz="1200" dirty="0" err="1">
                    <a:solidFill>
                      <a:srgbClr val="585858"/>
                    </a:solidFill>
                  </a:rPr>
                  <a:t>Przyluski</a:t>
                </a:r>
                <a:r>
                  <a:rPr lang="en-GB" sz="1200" dirty="0">
                    <a:solidFill>
                      <a:srgbClr val="585858"/>
                    </a:solidFill>
                  </a:rPr>
                  <a:t>, 2010).</a:t>
                </a:r>
              </a:p>
              <a:p>
                <a:pPr eaLnBrk="0" hangingPunct="0">
                  <a:spcBef>
                    <a:spcPct val="30000"/>
                  </a:spcBef>
                  <a:defRPr/>
                </a:pPr>
                <a:r>
                  <a:rPr lang="en-GB" sz="1200" dirty="0">
                    <a:solidFill>
                      <a:srgbClr val="585858"/>
                    </a:solidFill>
                  </a:rPr>
                  <a:t>Therefore, the aggregate welfare cost depends not just on the severity of the initial damage, but also on how swiftly reconstruction can be completed. Yet there is evidence that this phase can be prolonged and may even be incomplete in the absence of sufficient resources.</a:t>
                </a:r>
              </a:p>
              <a:p>
                <a:r>
                  <a:rPr lang="en-GB" sz="1200" dirty="0">
                    <a:solidFill>
                      <a:srgbClr val="585858"/>
                    </a:solidFill>
                  </a:rPr>
                  <a:t>Poverty traps can occur, where poorer households lack sufficient funds to cope with the disruption caused by catastrophes and end up in a permanently weaker financial situation (e.g. Carter et al., 2007; Nazrul Islam and Winkel, 2017). Broadly speaking, the paradox is that reconstruction requires funds, just at a time when economic activity, profitability and wealth may be depressed. ]</a:t>
                </a:r>
              </a:p>
              <a:p>
                <a:endParaRPr lang="en-GB" altLang="en-US" dirty="0"/>
              </a:p>
            </p:txBody>
          </p:sp>
        </mc:Fallback>
      </mc:AlternateContent>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6</a:t>
            </a:fld>
            <a:endParaRPr lang="en-GB" dirty="0"/>
          </a:p>
        </p:txBody>
      </p:sp>
    </p:spTree>
    <p:extLst>
      <p:ext uri="{BB962C8B-B14F-4D97-AF65-F5344CB8AC3E}">
        <p14:creationId xmlns:p14="http://schemas.microsoft.com/office/powerpoint/2010/main" val="20022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CMR12"/>
              </a:rPr>
              <a:t>Second, the gradual increase in temperatures above historic norms can result in lower productivity and lower output overall, for which insurance can offer little protection. </a:t>
            </a:r>
          </a:p>
          <a:p>
            <a:endParaRPr lang="en-GB" altLang="en-US" dirty="0"/>
          </a:p>
          <a:p>
            <a:r>
              <a:rPr lang="en-GB" sz="1200" b="0" i="0" u="none" strike="noStrike" kern="1200" baseline="0" dirty="0">
                <a:solidFill>
                  <a:schemeClr val="tx1"/>
                </a:solidFill>
                <a:latin typeface="+mn-lt"/>
                <a:ea typeface="+mn-ea"/>
                <a:cs typeface="+mn-cs"/>
              </a:rPr>
              <a:t>Thus far, we have abstracted from the impact of climate change in the model. Climate change can affect output both via a gradual change in climate-related variables and more frequent natural hazards. In the next step, we consider only the direct effects of gradual global warming on capital, that affect neither the probability nor the severity of an adverse natural event and that cannot therefore be mitigated by insurance.</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impact of global warming (i.e. changes in temperature from the historical norm) on output growth occurs via gradual losses of physical capital related, for example, to land desertification or sea level rise, and we abstract from the impact on labour productivity. Gradual warming could also reduce the productivity and availability of natural resources as well as negatively affect certain aspects of the capital stock. For example, some machinery and equipment may not be able to operate as effectively above certain temperatures (as we actually saw this summer in many European countries), or higher temperatures may accelerate the rate of depreciation of the capital stock. </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historical norms are regarded as capital neutral, in the sense that if climate variables remain close to their historical norms, they are not expected to have any gradual long-term effects on capital.]</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changes in temperature directly affect capital, without changing the probability of a disaster, then the output in this Equation is smaller than in the one we showed in the previous slide. </a:t>
            </a:r>
          </a:p>
          <a:p>
            <a:r>
              <a:rPr lang="en-GB" sz="1200" b="0" i="0" u="none" strike="noStrike" kern="1200" baseline="0" dirty="0">
                <a:solidFill>
                  <a:schemeClr val="tx1"/>
                </a:solidFill>
                <a:latin typeface="+mn-lt"/>
                <a:ea typeface="+mn-ea"/>
                <a:cs typeface="+mn-cs"/>
              </a:rPr>
              <a:t>In short, regardless of the provision of insurance, output and welfare are likely to be lower in the presence of climate change.</a:t>
            </a:r>
            <a:endParaRPr lang="en-GB" altLang="en-US" dirty="0"/>
          </a:p>
          <a:p>
            <a:endParaRPr lang="en-GB"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7</a:t>
            </a:fld>
            <a:endParaRPr lang="en-GB" dirty="0"/>
          </a:p>
        </p:txBody>
      </p:sp>
    </p:spTree>
    <p:extLst>
      <p:ext uri="{BB962C8B-B14F-4D97-AF65-F5344CB8AC3E}">
        <p14:creationId xmlns:p14="http://schemas.microsoft.com/office/powerpoint/2010/main" val="324413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CMR12"/>
              </a:rPr>
              <a:t>Finally, an increase in the probability of natural hazards can result in a widening of the insurance protection gap, which exacerbates the detrimental effect of increasing climate-related catastrophes on capital, output, growth and welfare.</a:t>
            </a:r>
          </a:p>
          <a:p>
            <a:endParaRPr lang="en-GB" altLang="en-US" dirty="0"/>
          </a:p>
          <a:p>
            <a:r>
              <a:rPr lang="en-GB" sz="1200" b="0" i="0" u="none" strike="noStrike" kern="1200" baseline="0" dirty="0">
                <a:solidFill>
                  <a:schemeClr val="tx1"/>
                </a:solidFill>
                <a:latin typeface="+mn-lt"/>
                <a:ea typeface="+mn-ea"/>
                <a:cs typeface="+mn-cs"/>
              </a:rPr>
              <a:t>Global warming is also likely to affect output by making adverse natural events more frequent or more severe. This affects output directly by increasing losses from disasters, and indirectly via the widening protection gap. [The direct effect can occur even if the protection gap does not widen.]</a:t>
            </a:r>
          </a:p>
          <a:p>
            <a:r>
              <a:rPr lang="en-GB" sz="1200" b="0" i="0" u="none" strike="noStrike" kern="1200" baseline="0" dirty="0">
                <a:solidFill>
                  <a:schemeClr val="tx1"/>
                </a:solidFill>
                <a:latin typeface="+mn-lt"/>
                <a:ea typeface="+mn-ea"/>
                <a:cs typeface="+mn-cs"/>
              </a:rPr>
              <a:t>Now we focus on the indirect effect of an increase in disaster probability pi on insurance coverage. [As an alternative, we could also consider the effect of an increase in severity, Z. ]</a:t>
            </a:r>
          </a:p>
          <a:p>
            <a:r>
              <a:rPr lang="en-GB" sz="1200" b="0" i="0" u="none" strike="noStrike" kern="1200" baseline="0" dirty="0">
                <a:solidFill>
                  <a:schemeClr val="tx1"/>
                </a:solidFill>
                <a:latin typeface="+mn-lt"/>
                <a:ea typeface="+mn-ea"/>
                <a:cs typeface="+mn-cs"/>
              </a:rPr>
              <a:t>Insurance premiums would increase as a consequence of increased disaster risk and insurance coverage would decline, a process called insurance retreat in the literature. [Alternatively, insurers could introduce terms in insurance policies that transfer part of the risk to the policy holder </a:t>
            </a:r>
            <a:r>
              <a:rPr lang="da-DK" sz="1200" b="0" i="0" u="none" strike="noStrike" kern="1200" baseline="0" dirty="0">
                <a:solidFill>
                  <a:schemeClr val="tx1"/>
                </a:solidFill>
                <a:latin typeface="+mn-lt"/>
                <a:ea typeface="+mn-ea"/>
                <a:cs typeface="+mn-cs"/>
              </a:rPr>
              <a:t>(</a:t>
            </a:r>
            <a:r>
              <a:rPr lang="da-DK" sz="1200" b="0" i="0" u="none" strike="noStrike" kern="1200" baseline="0" dirty="0" err="1">
                <a:solidFill>
                  <a:schemeClr val="tx1"/>
                </a:solidFill>
                <a:latin typeface="+mn-lt"/>
                <a:ea typeface="+mn-ea"/>
                <a:cs typeface="+mn-cs"/>
              </a:rPr>
              <a:t>partial</a:t>
            </a:r>
            <a:r>
              <a:rPr lang="da-DK" sz="1200" b="0" i="0" u="none" strike="noStrike" kern="1200" baseline="0" dirty="0">
                <a:solidFill>
                  <a:schemeClr val="tx1"/>
                </a:solidFill>
                <a:latin typeface="+mn-lt"/>
                <a:ea typeface="+mn-ea"/>
                <a:cs typeface="+mn-cs"/>
              </a:rPr>
              <a:t> </a:t>
            </a:r>
            <a:r>
              <a:rPr lang="da-DK" sz="1200" b="0" i="0" u="none" strike="noStrike" kern="1200" baseline="0" dirty="0" err="1">
                <a:solidFill>
                  <a:schemeClr val="tx1"/>
                </a:solidFill>
                <a:latin typeface="+mn-lt"/>
                <a:ea typeface="+mn-ea"/>
                <a:cs typeface="+mn-cs"/>
              </a:rPr>
              <a:t>retreat</a:t>
            </a:r>
            <a:r>
              <a:rPr lang="da-DK" sz="1200" b="0" i="0" u="none" strike="noStrike" kern="1200" baseline="0" dirty="0">
                <a:solidFill>
                  <a:schemeClr val="tx1"/>
                </a:solidFill>
                <a:latin typeface="+mn-lt"/>
                <a:ea typeface="+mn-ea"/>
                <a:cs typeface="+mn-cs"/>
              </a:rPr>
              <a:t>) (Storey et al., 2020).]</a:t>
            </a:r>
          </a:p>
          <a:p>
            <a:endParaRPr lang="da-DK"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there is no deviation of climate variables from historical norms, insurance on physical capital will depend on the insurance risk premium and expected damages. Otherwise, a positive psi would be associated to higher premiums and therefore lower insurance coverage, i.e. a higher protection gap.</a:t>
            </a:r>
          </a:p>
          <a:p>
            <a:endParaRPr lang="en-GB" alt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585858"/>
                </a:solidFill>
              </a:rPr>
              <a:t>Given the inverse relationship between insurance cost and coverage, the sensitivity of the disaster probability enters the expression with a negative sign.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b="0" i="0" u="none" strike="noStrike" kern="1200" baseline="0" dirty="0">
              <a:solidFill>
                <a:srgbClr val="585858"/>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tx1"/>
                </a:solidFill>
              </a:rPr>
              <a:t>If insurance coverage is negatively affected by climate change, output is smaller than in the previous slide because exp(-psi) &lt; 1 if  psi &gt; 0. If there is no insurance, the equations are equivalent.</a:t>
            </a:r>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8</a:t>
            </a:fld>
            <a:endParaRPr lang="en-GB" dirty="0"/>
          </a:p>
        </p:txBody>
      </p:sp>
    </p:spTree>
    <p:extLst>
      <p:ext uri="{BB962C8B-B14F-4D97-AF65-F5344CB8AC3E}">
        <p14:creationId xmlns:p14="http://schemas.microsoft.com/office/powerpoint/2010/main" val="68737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 impact of past natural disasters on GDP growth and the interplay with insurance can also be tested empirically, abstracting from future climate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15E7E894-2AF7-4657-91BC-53471E722A2B}" type="slidenum">
              <a:rPr lang="en-GB" smtClean="0"/>
              <a:pPr>
                <a:defRPr/>
              </a:pPr>
              <a:t>9</a:t>
            </a:fld>
            <a:endParaRPr lang="en-GB" dirty="0"/>
          </a:p>
        </p:txBody>
      </p:sp>
    </p:spTree>
    <p:extLst>
      <p:ext uri="{BB962C8B-B14F-4D97-AF65-F5344CB8AC3E}">
        <p14:creationId xmlns:p14="http://schemas.microsoft.com/office/powerpoint/2010/main" val="2288396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4" name="Parallelogram 3"/>
          <p:cNvSpPr/>
          <p:nvPr userDrawn="1"/>
        </p:nvSpPr>
        <p:spPr bwMode="auto">
          <a:xfrm>
            <a:off x="0" y="1109663"/>
            <a:ext cx="9144000" cy="3613150"/>
          </a:xfrm>
          <a:custGeom>
            <a:avLst/>
            <a:gdLst/>
            <a:ahLst/>
            <a:cxnLst/>
            <a:rect l="l" t="t" r="r" b="b"/>
            <a:pathLst>
              <a:path w="9144000" h="3613150">
                <a:moveTo>
                  <a:pt x="433207" y="0"/>
                </a:moveTo>
                <a:lnTo>
                  <a:pt x="9144000" y="0"/>
                </a:lnTo>
                <a:lnTo>
                  <a:pt x="9144000"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F2E0A5-C4B6-4CFD-91C4-EE4694667936}" type="slidenum">
              <a:rPr/>
              <a:pPr>
                <a:defRPr/>
              </a:pPr>
              <a:t>‹#›</a:t>
            </a:fld>
            <a:endParaRPr dirty="0"/>
          </a:p>
        </p:txBody>
      </p:sp>
    </p:spTree>
    <p:extLst>
      <p:ext uri="{BB962C8B-B14F-4D97-AF65-F5344CB8AC3E}">
        <p14:creationId xmlns:p14="http://schemas.microsoft.com/office/powerpoint/2010/main" val="122681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 id="2147486318"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ecb_eiopa_staff_protection_gap@eiopa.europa.e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hyperlink" Target="https://link.springer.com/book/10.1007/978-3-030-16237-5"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0.png"/></Relationships>
</file>

<file path=ppt/slides/_rels/slide23.xml.rels><?xml version="1.0" encoding="UTF-8" standalone="yes"?>
<Relationships xmlns="http://schemas.openxmlformats.org/package/2006/relationships"><Relationship Id="rId8" Type="http://schemas.openxmlformats.org/officeDocument/2006/relationships/hyperlink" Target="https://link.springer.com/book/10.1007/978-3-030-16237-5" TargetMode="External"/><Relationship Id="rId3" Type="http://schemas.openxmlformats.org/officeDocument/2006/relationships/image" Target="../media/image270.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ww.eiopa.europa.eu/tools-and-data/dashboard-insurance-protection-gap-natural-catastrophes_e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140988321004898?via%3Dihub"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ECB-RESTRICTED</a:t>
            </a:r>
          </a:p>
        </p:txBody>
      </p:sp>
      <p:sp>
        <p:nvSpPr>
          <p:cNvPr id="24585" name="Text Placeholder 7"/>
          <p:cNvSpPr>
            <a:spLocks noGrp="1"/>
          </p:cNvSpPr>
          <p:nvPr>
            <p:ph type="body" sz="quarter" idx="4294967295"/>
          </p:nvPr>
        </p:nvSpPr>
        <p:spPr>
          <a:xfrm>
            <a:off x="468313" y="4408488"/>
            <a:ext cx="2643377" cy="666750"/>
          </a:xfrm>
        </p:spPr>
        <p:txBody>
          <a:bodyPr anchor="ctr"/>
          <a:lstStyle/>
          <a:p>
            <a:pPr eaLnBrk="1" hangingPunct="1">
              <a:spcBef>
                <a:spcPct val="0"/>
              </a:spcBef>
            </a:pPr>
            <a:r>
              <a:rPr lang="en-GB" altLang="en-US" sz="1600" b="1" dirty="0">
                <a:solidFill>
                  <a:schemeClr val="bg1"/>
                </a:solidFill>
              </a:rPr>
              <a:t>8 June 2023</a:t>
            </a:r>
          </a:p>
        </p:txBody>
      </p:sp>
      <p:sp>
        <p:nvSpPr>
          <p:cNvPr id="10" name="Title 6"/>
          <p:cNvSpPr>
            <a:spLocks noGrp="1"/>
          </p:cNvSpPr>
          <p:nvPr>
            <p:ph type="ctrTitle"/>
          </p:nvPr>
        </p:nvSpPr>
        <p:spPr>
          <a:xfrm>
            <a:off x="468313" y="1440854"/>
            <a:ext cx="3627698" cy="1458515"/>
          </a:xfrm>
        </p:spPr>
        <p:txBody>
          <a:bodyPr/>
          <a:lstStyle/>
          <a:p>
            <a:r>
              <a:rPr lang="en-GB" sz="2800" dirty="0"/>
              <a:t>The macroeconomic effects of the climate insurance protection gap</a:t>
            </a:r>
            <a:endParaRPr lang="en-GB" altLang="en-US" sz="2800" dirty="0"/>
          </a:p>
        </p:txBody>
      </p:sp>
      <p:sp>
        <p:nvSpPr>
          <p:cNvPr id="11" name="Title 6">
            <a:extLst>
              <a:ext uri="{FF2B5EF4-FFF2-40B4-BE49-F238E27FC236}">
                <a16:creationId xmlns:a16="http://schemas.microsoft.com/office/drawing/2014/main" id="{02DC8064-54C9-4111-B0BC-CBC84AA90F08}"/>
              </a:ext>
            </a:extLst>
          </p:cNvPr>
          <p:cNvSpPr txBox="1">
            <a:spLocks/>
          </p:cNvSpPr>
          <p:nvPr/>
        </p:nvSpPr>
        <p:spPr bwMode="auto">
          <a:xfrm>
            <a:off x="468313" y="3249095"/>
            <a:ext cx="3091851" cy="85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ts val="3500"/>
              </a:lnSpc>
              <a:spcBef>
                <a:spcPct val="0"/>
              </a:spcBef>
              <a:spcAft>
                <a:spcPct val="0"/>
              </a:spcAft>
              <a:defRPr sz="32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0000"/>
              </a:lnSpc>
            </a:pPr>
            <a:r>
              <a:rPr lang="en-GB" altLang="en-US" sz="2000" kern="0" dirty="0"/>
              <a:t>2023 </a:t>
            </a:r>
            <a:r>
              <a:rPr lang="en-GB" altLang="en-US" sz="2000" kern="0" dirty="0" err="1"/>
              <a:t>RiskLab</a:t>
            </a:r>
            <a:r>
              <a:rPr lang="en-GB" altLang="en-US" sz="2000" kern="0" dirty="0"/>
              <a:t>/</a:t>
            </a:r>
            <a:r>
              <a:rPr lang="en-GB" altLang="en-US" sz="2000" kern="0" dirty="0" err="1"/>
              <a:t>BoF</a:t>
            </a:r>
            <a:r>
              <a:rPr lang="en-GB" altLang="en-US" sz="2000" kern="0" dirty="0"/>
              <a:t>/ESRB Conference on Systemic Risk Analytics</a:t>
            </a:r>
          </a:p>
        </p:txBody>
      </p:sp>
      <p:pic>
        <p:nvPicPr>
          <p:cNvPr id="12" name="Picture Placeholder 12">
            <a:extLst>
              <a:ext uri="{FF2B5EF4-FFF2-40B4-BE49-F238E27FC236}">
                <a16:creationId xmlns:a16="http://schemas.microsoft.com/office/drawing/2014/main" id="{C0B3B8E1-DF9B-4E27-9822-CCAAB1732FEE}"/>
              </a:ext>
            </a:extLst>
          </p:cNvPr>
          <p:cNvPicPr>
            <a:picLocks noChangeAspect="1"/>
          </p:cNvPicPr>
          <p:nvPr/>
        </p:nvPicPr>
        <p:blipFill>
          <a:blip r:embed="rId3">
            <a:extLst>
              <a:ext uri="{28A0092B-C50C-407E-A947-70E740481C1C}">
                <a14:useLocalDpi xmlns:a14="http://schemas.microsoft.com/office/drawing/2010/main" val="0"/>
              </a:ext>
            </a:extLst>
          </a:blip>
          <a:srcRect t="7159" b="7159"/>
          <a:stretch>
            <a:fillRect/>
          </a:stretch>
        </p:blipFill>
        <p:spPr bwMode="auto">
          <a:xfrm>
            <a:off x="3368780" y="0"/>
            <a:ext cx="5790400" cy="4352750"/>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a:extLst>
              <a:ext uri="{FF2B5EF4-FFF2-40B4-BE49-F238E27FC236}">
                <a16:creationId xmlns:a16="http://schemas.microsoft.com/office/drawing/2014/main" id="{5EE7F2BE-B878-4569-8E3C-EEA1B03123C6}"/>
              </a:ext>
            </a:extLst>
          </p:cNvPr>
          <p:cNvSpPr>
            <a:spLocks noGrp="1"/>
          </p:cNvSpPr>
          <p:nvPr>
            <p:ph type="body" sz="quarter" idx="4294967295"/>
          </p:nvPr>
        </p:nvSpPr>
        <p:spPr>
          <a:xfrm>
            <a:off x="4329113" y="4397855"/>
            <a:ext cx="4738104" cy="665162"/>
          </a:xfrm>
        </p:spPr>
        <p:txBody>
          <a:bodyPr anchor="ctr"/>
          <a:lstStyle/>
          <a:p>
            <a:pPr algn="r"/>
            <a:r>
              <a:rPr lang="en-US" sz="1600" b="1" dirty="0">
                <a:solidFill>
                  <a:schemeClr val="tx2"/>
                </a:solidFill>
              </a:rPr>
              <a:t>Margherita Giuzio, European Central Bank</a:t>
            </a:r>
          </a:p>
          <a:p>
            <a:pPr algn="r"/>
            <a:r>
              <a:rPr lang="en-US" sz="1200" dirty="0">
                <a:solidFill>
                  <a:schemeClr val="tx2"/>
                </a:solidFill>
              </a:rPr>
              <a:t>Linda Fache Rousová, Sujit Kapadia, Miles Parker (ECB) </a:t>
            </a:r>
          </a:p>
          <a:p>
            <a:pPr algn="r">
              <a:spcBef>
                <a:spcPts val="0"/>
              </a:spcBef>
            </a:pPr>
            <a:r>
              <a:rPr lang="en-US" sz="1200" dirty="0">
                <a:solidFill>
                  <a:schemeClr val="tx2"/>
                </a:solidFill>
              </a:rPr>
              <a:t>Hradayesh Kumar, Luisa Mazzotta, Dimitris Zafeiris (EIOPA)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10</a:t>
            </a:fld>
            <a:endParaRPr altLang="en-US" sz="900">
              <a:solidFill>
                <a:schemeClr val="bg1"/>
              </a:solidFill>
              <a:ea typeface="ヒラギノ角ゴ Pro W3"/>
              <a:cs typeface="ヒラギノ角ゴ Pro W3"/>
            </a:endParaRPr>
          </a:p>
        </p:txBody>
      </p:sp>
      <p:sp>
        <p:nvSpPr>
          <p:cNvPr id="2" name="TextBox 1">
            <a:extLst>
              <a:ext uri="{FF2B5EF4-FFF2-40B4-BE49-F238E27FC236}">
                <a16:creationId xmlns:a16="http://schemas.microsoft.com/office/drawing/2014/main" id="{CD2D5380-B33D-46B4-95D5-C9B5E932328A}"/>
              </a:ext>
            </a:extLst>
          </p:cNvPr>
          <p:cNvSpPr txBox="1"/>
          <p:nvPr/>
        </p:nvSpPr>
        <p:spPr>
          <a:xfrm>
            <a:off x="406278" y="1138176"/>
            <a:ext cx="8638002" cy="1384995"/>
          </a:xfrm>
          <a:prstGeom prst="rect">
            <a:avLst/>
          </a:prstGeom>
          <a:noFill/>
        </p:spPr>
        <p:txBody>
          <a:bodyPr wrap="square" rtlCol="0">
            <a:spAutoFit/>
          </a:bodyPr>
          <a:lstStyle/>
          <a:p>
            <a:pPr>
              <a:spcAft>
                <a:spcPts val="600"/>
              </a:spcAft>
            </a:pPr>
            <a:r>
              <a:rPr lang="en-US" altLang="en-US" sz="1600" dirty="0">
                <a:solidFill>
                  <a:schemeClr val="tx2"/>
                </a:solidFill>
              </a:rPr>
              <a:t>Dependent variable: </a:t>
            </a:r>
            <a:r>
              <a:rPr lang="en-US" altLang="en-US" sz="1600" dirty="0"/>
              <a:t>quarterly real GDP growth rates from OECD for 45 countries</a:t>
            </a:r>
          </a:p>
          <a:p>
            <a:r>
              <a:rPr lang="en-US" altLang="en-US" sz="1600" dirty="0">
                <a:solidFill>
                  <a:schemeClr val="tx2"/>
                </a:solidFill>
              </a:rPr>
              <a:t>Explanatory variables: </a:t>
            </a:r>
            <a:r>
              <a:rPr lang="en-US" altLang="en-US" sz="1600" dirty="0"/>
              <a:t>disaster data from EMDAT</a:t>
            </a:r>
          </a:p>
          <a:p>
            <a:endParaRPr lang="en-US" altLang="en-US" sz="500" dirty="0">
              <a:sym typeface="Wingdings" panose="05000000000000000000" pitchFamily="2" charset="2"/>
            </a:endParaRPr>
          </a:p>
          <a:p>
            <a:pPr marL="285750" indent="-285750">
              <a:buFont typeface="Arial" panose="020B0604020202020204" pitchFamily="34" charset="0"/>
              <a:buChar char="•"/>
            </a:pPr>
            <a:r>
              <a:rPr lang="en-US" altLang="en-US" sz="1400" dirty="0"/>
              <a:t>Data on over 5000 disaster events since 1996, but insured only for 657 events, on average larger</a:t>
            </a:r>
          </a:p>
          <a:p>
            <a:pPr marL="285750" lvl="1" indent="-285750">
              <a:buFont typeface="Arial" panose="020B0604020202020204" pitchFamily="34" charset="0"/>
              <a:buChar char="•"/>
            </a:pPr>
            <a:r>
              <a:rPr lang="en-US" altLang="en-US" sz="1400" dirty="0">
                <a:sym typeface="Wingdings" panose="05000000000000000000" pitchFamily="2" charset="2"/>
              </a:rPr>
              <a:t>Imputation to obtain over 2000 events with insured/uninsured split</a:t>
            </a:r>
          </a:p>
          <a:p>
            <a:pPr marL="285750" lvl="1" indent="-285750">
              <a:buFont typeface="Arial" panose="020B0604020202020204" pitchFamily="34" charset="0"/>
              <a:buChar char="•"/>
            </a:pPr>
            <a:r>
              <a:rPr lang="en-GB" altLang="en-US" sz="1400" dirty="0"/>
              <a:t>The average disaster cost is 0.16% of GDP, while the </a:t>
            </a:r>
            <a:r>
              <a:rPr lang="en-GB" sz="1400" dirty="0"/>
              <a:t>average share of insured losses is </a:t>
            </a:r>
            <a:r>
              <a:rPr lang="nn-NO" sz="1400" dirty="0"/>
              <a:t>47%.</a:t>
            </a:r>
            <a:endParaRPr lang="en-US" altLang="en-US" sz="1400" dirty="0"/>
          </a:p>
        </p:txBody>
      </p:sp>
      <p:pic>
        <p:nvPicPr>
          <p:cNvPr id="3" name="Picture 2">
            <a:extLst>
              <a:ext uri="{FF2B5EF4-FFF2-40B4-BE49-F238E27FC236}">
                <a16:creationId xmlns:a16="http://schemas.microsoft.com/office/drawing/2014/main" id="{5B1443AB-A182-4605-B7CD-663285412F09}"/>
              </a:ext>
            </a:extLst>
          </p:cNvPr>
          <p:cNvPicPr>
            <a:picLocks noChangeAspect="1"/>
          </p:cNvPicPr>
          <p:nvPr/>
        </p:nvPicPr>
        <p:blipFill>
          <a:blip r:embed="rId3"/>
          <a:stretch>
            <a:fillRect/>
          </a:stretch>
        </p:blipFill>
        <p:spPr>
          <a:xfrm>
            <a:off x="591671" y="2780578"/>
            <a:ext cx="5663332" cy="1593688"/>
          </a:xfrm>
          <a:prstGeom prst="rect">
            <a:avLst/>
          </a:prstGeom>
        </p:spPr>
      </p:pic>
      <p:pic>
        <p:nvPicPr>
          <p:cNvPr id="10" name="Picture 9">
            <a:extLst>
              <a:ext uri="{FF2B5EF4-FFF2-40B4-BE49-F238E27FC236}">
                <a16:creationId xmlns:a16="http://schemas.microsoft.com/office/drawing/2014/main" id="{41C8DA2F-259C-4A51-AC9C-7373046799ED}"/>
              </a:ext>
            </a:extLst>
          </p:cNvPr>
          <p:cNvPicPr>
            <a:picLocks noChangeAspect="1"/>
          </p:cNvPicPr>
          <p:nvPr/>
        </p:nvPicPr>
        <p:blipFill>
          <a:blip r:embed="rId4"/>
          <a:stretch>
            <a:fillRect/>
          </a:stretch>
        </p:blipFill>
        <p:spPr>
          <a:xfrm>
            <a:off x="5557669" y="2726600"/>
            <a:ext cx="3147060" cy="1927221"/>
          </a:xfrm>
          <a:prstGeom prst="rect">
            <a:avLst/>
          </a:prstGeom>
        </p:spPr>
      </p:pic>
      <p:sp>
        <p:nvSpPr>
          <p:cNvPr id="16" name="Text Placeholder 3">
            <a:extLst>
              <a:ext uri="{FF2B5EF4-FFF2-40B4-BE49-F238E27FC236}">
                <a16:creationId xmlns:a16="http://schemas.microsoft.com/office/drawing/2014/main" id="{45426E25-1563-4507-B74D-D891A8C617A6}"/>
              </a:ext>
            </a:extLst>
          </p:cNvPr>
          <p:cNvSpPr txBox="1">
            <a:spLocks/>
          </p:cNvSpPr>
          <p:nvPr/>
        </p:nvSpPr>
        <p:spPr>
          <a:xfrm>
            <a:off x="133165" y="4743918"/>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EM-DAT, OECD and authors’ calculations.</a:t>
            </a:r>
          </a:p>
          <a:p>
            <a:r>
              <a:rPr lang="en-GB" altLang="en-US" sz="900" kern="0" dirty="0"/>
              <a:t>Notes: values in constant 2010 USD</a:t>
            </a:r>
          </a:p>
        </p:txBody>
      </p:sp>
      <p:sp>
        <p:nvSpPr>
          <p:cNvPr id="11" name="Rectangle 4">
            <a:extLst>
              <a:ext uri="{FF2B5EF4-FFF2-40B4-BE49-F238E27FC236}">
                <a16:creationId xmlns:a16="http://schemas.microsoft.com/office/drawing/2014/main" id="{95A35FAF-62E4-444F-9E24-278D54985A69}"/>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2. Empirical evidence on the macroeconomic impact of the protection gap</a:t>
            </a:r>
          </a:p>
        </p:txBody>
      </p:sp>
    </p:spTree>
    <p:extLst>
      <p:ext uri="{BB962C8B-B14F-4D97-AF65-F5344CB8AC3E}">
        <p14:creationId xmlns:p14="http://schemas.microsoft.com/office/powerpoint/2010/main" val="284496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11</a:t>
            </a:fld>
            <a:endParaRPr altLang="en-US" sz="90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pic>
        <p:nvPicPr>
          <p:cNvPr id="6" name="Picture 5">
            <a:extLst>
              <a:ext uri="{FF2B5EF4-FFF2-40B4-BE49-F238E27FC236}">
                <a16:creationId xmlns:a16="http://schemas.microsoft.com/office/drawing/2014/main" id="{C5B4DD2D-D054-4365-BAE3-1ABECB896E22}"/>
              </a:ext>
            </a:extLst>
          </p:cNvPr>
          <p:cNvPicPr>
            <a:picLocks noChangeAspect="1"/>
          </p:cNvPicPr>
          <p:nvPr/>
        </p:nvPicPr>
        <p:blipFill>
          <a:blip r:embed="rId3"/>
          <a:stretch>
            <a:fillRect/>
          </a:stretch>
        </p:blipFill>
        <p:spPr>
          <a:xfrm>
            <a:off x="1228165" y="1029270"/>
            <a:ext cx="7288025" cy="3672764"/>
          </a:xfrm>
          <a:prstGeom prst="rect">
            <a:avLst/>
          </a:prstGeom>
        </p:spPr>
      </p:pic>
      <p:sp>
        <p:nvSpPr>
          <p:cNvPr id="7" name="Text Placeholder 3">
            <a:extLst>
              <a:ext uri="{FF2B5EF4-FFF2-40B4-BE49-F238E27FC236}">
                <a16:creationId xmlns:a16="http://schemas.microsoft.com/office/drawing/2014/main" id="{5D7A88DE-257C-41D2-9AFE-B8D90B23BA54}"/>
              </a:ext>
            </a:extLst>
          </p:cNvPr>
          <p:cNvSpPr txBox="1">
            <a:spLocks/>
          </p:cNvSpPr>
          <p:nvPr/>
        </p:nvSpPr>
        <p:spPr>
          <a:xfrm>
            <a:off x="133165" y="4778643"/>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EM-DAT, OECD and authors’ calculations.</a:t>
            </a:r>
          </a:p>
        </p:txBody>
      </p:sp>
      <p:sp>
        <p:nvSpPr>
          <p:cNvPr id="2" name="Rectangle 1">
            <a:extLst>
              <a:ext uri="{FF2B5EF4-FFF2-40B4-BE49-F238E27FC236}">
                <a16:creationId xmlns:a16="http://schemas.microsoft.com/office/drawing/2014/main" id="{13770C07-C4D7-4EB0-A997-274DA42DA4C8}"/>
              </a:ext>
            </a:extLst>
          </p:cNvPr>
          <p:cNvSpPr/>
          <p:nvPr/>
        </p:nvSpPr>
        <p:spPr bwMode="auto">
          <a:xfrm>
            <a:off x="3576916" y="2034995"/>
            <a:ext cx="4993061" cy="396000"/>
          </a:xfrm>
          <a:prstGeom prst="rect">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9" name="Rectangle 8">
            <a:extLst>
              <a:ext uri="{FF2B5EF4-FFF2-40B4-BE49-F238E27FC236}">
                <a16:creationId xmlns:a16="http://schemas.microsoft.com/office/drawing/2014/main" id="{173E4913-2FCB-46F4-97D9-3DF7D128D382}"/>
              </a:ext>
            </a:extLst>
          </p:cNvPr>
          <p:cNvSpPr/>
          <p:nvPr/>
        </p:nvSpPr>
        <p:spPr bwMode="auto">
          <a:xfrm>
            <a:off x="3576916" y="2976774"/>
            <a:ext cx="4993061" cy="396000"/>
          </a:xfrm>
          <a:prstGeom prst="rect">
            <a:avLst/>
          </a:prstGeom>
          <a:noFill/>
          <a:ln w="38100" cap="flat" cmpd="sng" algn="ctr">
            <a:solidFill>
              <a:srgbClr val="0032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2" name="Rectangle 4">
            <a:extLst>
              <a:ext uri="{FF2B5EF4-FFF2-40B4-BE49-F238E27FC236}">
                <a16:creationId xmlns:a16="http://schemas.microsoft.com/office/drawing/2014/main" id="{FD75A516-74BC-4A74-96F7-F26513706438}"/>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2. Empirical evidence on the macroeconomic impact of the protection gap</a:t>
            </a:r>
          </a:p>
        </p:txBody>
      </p:sp>
    </p:spTree>
    <p:extLst>
      <p:ext uri="{BB962C8B-B14F-4D97-AF65-F5344CB8AC3E}">
        <p14:creationId xmlns:p14="http://schemas.microsoft.com/office/powerpoint/2010/main" val="154469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12</a:t>
            </a:fld>
            <a:endParaRPr altLang="en-US" sz="90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sp>
        <p:nvSpPr>
          <p:cNvPr id="16" name="Text Placeholder 3">
            <a:extLst>
              <a:ext uri="{FF2B5EF4-FFF2-40B4-BE49-F238E27FC236}">
                <a16:creationId xmlns:a16="http://schemas.microsoft.com/office/drawing/2014/main" id="{C52F5666-419C-4088-B5D4-5A05D7423276}"/>
              </a:ext>
            </a:extLst>
          </p:cNvPr>
          <p:cNvSpPr txBox="1">
            <a:spLocks/>
          </p:cNvSpPr>
          <p:nvPr/>
        </p:nvSpPr>
        <p:spPr>
          <a:xfrm>
            <a:off x="133165" y="4778643"/>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EM-DAT, OECD and authors’ calculations.</a:t>
            </a:r>
          </a:p>
        </p:txBody>
      </p:sp>
      <p:sp>
        <p:nvSpPr>
          <p:cNvPr id="17" name="TextBox 16">
            <a:extLst>
              <a:ext uri="{FF2B5EF4-FFF2-40B4-BE49-F238E27FC236}">
                <a16:creationId xmlns:a16="http://schemas.microsoft.com/office/drawing/2014/main" id="{9BF98637-5171-4C7D-A3B3-6ED5EA019C36}"/>
              </a:ext>
            </a:extLst>
          </p:cNvPr>
          <p:cNvSpPr txBox="1"/>
          <p:nvPr/>
        </p:nvSpPr>
        <p:spPr>
          <a:xfrm>
            <a:off x="4690872" y="1101297"/>
            <a:ext cx="4300635" cy="800219"/>
          </a:xfrm>
          <a:prstGeom prst="rect">
            <a:avLst/>
          </a:prstGeom>
          <a:noFill/>
        </p:spPr>
        <p:txBody>
          <a:bodyPr wrap="square" rtlCol="0">
            <a:spAutoFit/>
          </a:bodyPr>
          <a:lstStyle/>
          <a:p>
            <a:r>
              <a:rPr lang="en-GB" sz="1400" b="1" dirty="0">
                <a:solidFill>
                  <a:schemeClr val="tx2"/>
                </a:solidFill>
              </a:rPr>
              <a:t>Impact of natural disasters on quarterly GDP growth rate by size of damage and insured share </a:t>
            </a:r>
          </a:p>
          <a:p>
            <a:r>
              <a:rPr lang="en-GB" sz="900" dirty="0"/>
              <a:t>(x-axis: total damage as a share of GDP (in %); y-axis: simultaneous impact on quarterly GDP growth rate in percentage points)</a:t>
            </a:r>
          </a:p>
        </p:txBody>
      </p:sp>
      <p:sp>
        <p:nvSpPr>
          <p:cNvPr id="20" name="TextBox 19">
            <a:extLst>
              <a:ext uri="{FF2B5EF4-FFF2-40B4-BE49-F238E27FC236}">
                <a16:creationId xmlns:a16="http://schemas.microsoft.com/office/drawing/2014/main" id="{287FFE16-87FE-4B76-8EF8-414589FE78B8}"/>
              </a:ext>
            </a:extLst>
          </p:cNvPr>
          <p:cNvSpPr txBox="1"/>
          <p:nvPr/>
        </p:nvSpPr>
        <p:spPr>
          <a:xfrm>
            <a:off x="342270" y="1138175"/>
            <a:ext cx="4348602" cy="3323987"/>
          </a:xfrm>
          <a:prstGeom prst="rect">
            <a:avLst/>
          </a:prstGeom>
          <a:noFill/>
        </p:spPr>
        <p:txBody>
          <a:bodyPr wrap="square" rtlCol="0">
            <a:spAutoFit/>
          </a:bodyPr>
          <a:lstStyle/>
          <a:p>
            <a:r>
              <a:rPr lang="en-GB" altLang="en-US" sz="1500" dirty="0"/>
              <a:t>The higher the insurance coverage, the lower the impact of disasters on GDP growth:</a:t>
            </a:r>
          </a:p>
          <a:p>
            <a:pPr marL="285750" indent="-285750">
              <a:buFont typeface="Arial" panose="020B0604020202020204" pitchFamily="34" charset="0"/>
              <a:buChar char="•"/>
            </a:pPr>
            <a:endParaRPr lang="en-GB" altLang="en-US" sz="1000" dirty="0"/>
          </a:p>
          <a:p>
            <a:pPr marL="285750" indent="-285750">
              <a:buFont typeface="Arial" panose="020B0604020202020204" pitchFamily="34" charset="0"/>
              <a:buChar char="•"/>
            </a:pPr>
            <a:r>
              <a:rPr lang="en-GB" sz="1500" dirty="0"/>
              <a:t>Following a disaster loss of 1% of GDP, the quarterly GDP growth rate is estimated to decline by </a:t>
            </a:r>
            <a:r>
              <a:rPr lang="en-GB" sz="1500" b="1" dirty="0">
                <a:solidFill>
                  <a:srgbClr val="0070C0"/>
                </a:solidFill>
              </a:rPr>
              <a:t>0.25 pp </a:t>
            </a:r>
            <a:r>
              <a:rPr lang="en-GB" sz="1500" dirty="0"/>
              <a:t>in the absence of insurance coverage.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500" dirty="0"/>
              <a:t>If half the losses are insured, the GDP growth rate falls by </a:t>
            </a:r>
            <a:r>
              <a:rPr lang="en-GB" sz="1500" b="1" dirty="0">
                <a:solidFill>
                  <a:schemeClr val="bg1">
                    <a:lumMod val="50000"/>
                  </a:schemeClr>
                </a:solidFill>
              </a:rPr>
              <a:t>0.06 pp</a:t>
            </a:r>
            <a:r>
              <a:rPr lang="en-GB" sz="1500" dirty="0"/>
              <a:t>.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500" dirty="0"/>
              <a:t>For unusually high shares of insured losses (75%), estimates suggest an increase in GDP growth by </a:t>
            </a:r>
            <a:r>
              <a:rPr lang="en-GB" sz="1500" b="1" dirty="0">
                <a:solidFill>
                  <a:srgbClr val="FFC000"/>
                </a:solidFill>
              </a:rPr>
              <a:t>0.04 pp</a:t>
            </a:r>
            <a:r>
              <a:rPr lang="en-GB" sz="1500" dirty="0"/>
              <a:t>, reflecting swift reconstruction activity</a:t>
            </a:r>
            <a:endParaRPr lang="en-US" altLang="en-US" sz="1500" dirty="0"/>
          </a:p>
        </p:txBody>
      </p:sp>
      <p:pic>
        <p:nvPicPr>
          <p:cNvPr id="14" name="Picture 13">
            <a:extLst>
              <a:ext uri="{FF2B5EF4-FFF2-40B4-BE49-F238E27FC236}">
                <a16:creationId xmlns:a16="http://schemas.microsoft.com/office/drawing/2014/main" id="{B251F2B5-7CA5-456A-9D4C-2BFC3D08A6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3616" y="1947236"/>
            <a:ext cx="4198144" cy="2627304"/>
          </a:xfrm>
          <a:prstGeom prst="rect">
            <a:avLst/>
          </a:prstGeom>
          <a:noFill/>
          <a:ln>
            <a:noFill/>
          </a:ln>
        </p:spPr>
      </p:pic>
      <p:sp>
        <p:nvSpPr>
          <p:cNvPr id="11" name="Rectangle 4">
            <a:extLst>
              <a:ext uri="{FF2B5EF4-FFF2-40B4-BE49-F238E27FC236}">
                <a16:creationId xmlns:a16="http://schemas.microsoft.com/office/drawing/2014/main" id="{A9B30230-4EB3-4562-BADC-7CAC77E97C7F}"/>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2. Empirical evidence on the macroeconomic impact of the protection gap</a:t>
            </a:r>
          </a:p>
        </p:txBody>
      </p:sp>
    </p:spTree>
    <p:extLst>
      <p:ext uri="{BB962C8B-B14F-4D97-AF65-F5344CB8AC3E}">
        <p14:creationId xmlns:p14="http://schemas.microsoft.com/office/powerpoint/2010/main" val="309687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75A1BF-49BB-4340-9CAE-7ADD26A242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25571" y="1899238"/>
            <a:ext cx="3204931" cy="3016840"/>
          </a:xfrm>
          <a:prstGeom prst="rect">
            <a:avLst/>
          </a:prstGeom>
          <a:noFill/>
        </p:spPr>
      </p:pic>
      <p:pic>
        <p:nvPicPr>
          <p:cNvPr id="13" name="Picture 12">
            <a:extLst>
              <a:ext uri="{FF2B5EF4-FFF2-40B4-BE49-F238E27FC236}">
                <a16:creationId xmlns:a16="http://schemas.microsoft.com/office/drawing/2014/main" id="{F84E447B-C8D3-4858-A91E-D76637A5AF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81907"/>
            <a:ext cx="3196875" cy="3016840"/>
          </a:xfrm>
          <a:prstGeom prst="rect">
            <a:avLst/>
          </a:prstGeom>
          <a:noFill/>
        </p:spPr>
      </p:pic>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13</a:t>
            </a:fld>
            <a:endParaRPr altLang="en-US" sz="90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sp>
        <p:nvSpPr>
          <p:cNvPr id="16" name="Text Placeholder 3">
            <a:extLst>
              <a:ext uri="{FF2B5EF4-FFF2-40B4-BE49-F238E27FC236}">
                <a16:creationId xmlns:a16="http://schemas.microsoft.com/office/drawing/2014/main" id="{C52F5666-419C-4088-B5D4-5A05D7423276}"/>
              </a:ext>
            </a:extLst>
          </p:cNvPr>
          <p:cNvSpPr txBox="1">
            <a:spLocks/>
          </p:cNvSpPr>
          <p:nvPr/>
        </p:nvSpPr>
        <p:spPr>
          <a:xfrm>
            <a:off x="133165" y="4778643"/>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EM-DAT, OECD and authors’ calculations.</a:t>
            </a:r>
          </a:p>
        </p:txBody>
      </p:sp>
      <p:sp>
        <p:nvSpPr>
          <p:cNvPr id="17" name="TextBox 16">
            <a:extLst>
              <a:ext uri="{FF2B5EF4-FFF2-40B4-BE49-F238E27FC236}">
                <a16:creationId xmlns:a16="http://schemas.microsoft.com/office/drawing/2014/main" id="{9BF98637-5171-4C7D-A3B3-6ED5EA019C36}"/>
              </a:ext>
            </a:extLst>
          </p:cNvPr>
          <p:cNvSpPr txBox="1"/>
          <p:nvPr/>
        </p:nvSpPr>
        <p:spPr>
          <a:xfrm>
            <a:off x="539130" y="1694051"/>
            <a:ext cx="8254652" cy="446276"/>
          </a:xfrm>
          <a:prstGeom prst="rect">
            <a:avLst/>
          </a:prstGeom>
          <a:noFill/>
        </p:spPr>
        <p:txBody>
          <a:bodyPr wrap="square" rtlCol="0">
            <a:spAutoFit/>
          </a:bodyPr>
          <a:lstStyle/>
          <a:p>
            <a:r>
              <a:rPr lang="en-US" sz="1400" b="1" dirty="0">
                <a:solidFill>
                  <a:schemeClr val="tx2"/>
                </a:solidFill>
              </a:rPr>
              <a:t>Impact of </a:t>
            </a:r>
            <a:r>
              <a:rPr lang="en-GB" sz="1400" b="1" dirty="0">
                <a:solidFill>
                  <a:schemeClr val="tx2"/>
                </a:solidFill>
              </a:rPr>
              <a:t>insured vs uninsured losses from a large-scale disaster on annual GDP growth rate </a:t>
            </a:r>
          </a:p>
          <a:p>
            <a:r>
              <a:rPr lang="en-GB" sz="900" dirty="0"/>
              <a:t>(y-axis: impact on annual GDP growth rate (%); predictions up to three quarters ahead after a large-scale disaster)</a:t>
            </a:r>
          </a:p>
        </p:txBody>
      </p:sp>
      <p:sp>
        <p:nvSpPr>
          <p:cNvPr id="3" name="TextBox 2">
            <a:extLst>
              <a:ext uri="{FF2B5EF4-FFF2-40B4-BE49-F238E27FC236}">
                <a16:creationId xmlns:a16="http://schemas.microsoft.com/office/drawing/2014/main" id="{CBD25FFF-F9CC-423F-93C0-90BE2E17DC6D}"/>
              </a:ext>
            </a:extLst>
          </p:cNvPr>
          <p:cNvSpPr txBox="1"/>
          <p:nvPr/>
        </p:nvSpPr>
        <p:spPr>
          <a:xfrm>
            <a:off x="1732399" y="2377462"/>
            <a:ext cx="2349744" cy="261610"/>
          </a:xfrm>
          <a:prstGeom prst="rect">
            <a:avLst/>
          </a:prstGeom>
          <a:noFill/>
        </p:spPr>
        <p:txBody>
          <a:bodyPr wrap="square" rtlCol="0">
            <a:spAutoFit/>
          </a:bodyPr>
          <a:lstStyle/>
          <a:p>
            <a:pPr algn="ctr"/>
            <a:r>
              <a:rPr lang="en-US" sz="1100" b="1" dirty="0"/>
              <a:t>High share of insured losses</a:t>
            </a:r>
            <a:endParaRPr lang="en-GB" sz="1100" b="1" dirty="0"/>
          </a:p>
        </p:txBody>
      </p:sp>
      <p:sp>
        <p:nvSpPr>
          <p:cNvPr id="15" name="TextBox 14">
            <a:extLst>
              <a:ext uri="{FF2B5EF4-FFF2-40B4-BE49-F238E27FC236}">
                <a16:creationId xmlns:a16="http://schemas.microsoft.com/office/drawing/2014/main" id="{38E269B8-3FF1-45CA-A16F-DD2652C6C7CC}"/>
              </a:ext>
            </a:extLst>
          </p:cNvPr>
          <p:cNvSpPr txBox="1"/>
          <p:nvPr/>
        </p:nvSpPr>
        <p:spPr>
          <a:xfrm>
            <a:off x="5627302" y="2394647"/>
            <a:ext cx="2218577" cy="261610"/>
          </a:xfrm>
          <a:prstGeom prst="rect">
            <a:avLst/>
          </a:prstGeom>
          <a:noFill/>
        </p:spPr>
        <p:txBody>
          <a:bodyPr wrap="square" rtlCol="0">
            <a:spAutoFit/>
          </a:bodyPr>
          <a:lstStyle/>
          <a:p>
            <a:pPr algn="ctr"/>
            <a:r>
              <a:rPr lang="en-US" sz="1100" b="1" dirty="0"/>
              <a:t>Low share of insured losses</a:t>
            </a:r>
            <a:endParaRPr lang="en-GB" sz="1100" b="1" dirty="0"/>
          </a:p>
        </p:txBody>
      </p:sp>
      <p:sp>
        <p:nvSpPr>
          <p:cNvPr id="20" name="TextBox 19">
            <a:extLst>
              <a:ext uri="{FF2B5EF4-FFF2-40B4-BE49-F238E27FC236}">
                <a16:creationId xmlns:a16="http://schemas.microsoft.com/office/drawing/2014/main" id="{287FFE16-87FE-4B76-8EF8-414589FE78B8}"/>
              </a:ext>
            </a:extLst>
          </p:cNvPr>
          <p:cNvSpPr txBox="1"/>
          <p:nvPr/>
        </p:nvSpPr>
        <p:spPr>
          <a:xfrm>
            <a:off x="323154" y="1138176"/>
            <a:ext cx="8737722" cy="523220"/>
          </a:xfrm>
          <a:prstGeom prst="rect">
            <a:avLst/>
          </a:prstGeom>
          <a:noFill/>
        </p:spPr>
        <p:txBody>
          <a:bodyPr wrap="square" rtlCol="0">
            <a:spAutoFit/>
          </a:bodyPr>
          <a:lstStyle/>
          <a:p>
            <a:pPr marL="185738" indent="-185738">
              <a:buFont typeface="Arial" panose="020B0604020202020204" pitchFamily="34" charset="0"/>
              <a:buChar char="•"/>
            </a:pPr>
            <a:r>
              <a:rPr lang="en-GB" altLang="en-US" sz="1400" dirty="0"/>
              <a:t>GDP growth rates decrease following large-scale disasters, when insurance coverage is low.</a:t>
            </a:r>
          </a:p>
          <a:p>
            <a:pPr marL="185738" indent="-185738">
              <a:buFont typeface="Arial" panose="020B0604020202020204" pitchFamily="34" charset="0"/>
              <a:buChar char="•"/>
            </a:pPr>
            <a:r>
              <a:rPr lang="en-GB" altLang="en-US" sz="1400" dirty="0"/>
              <a:t>Insurance supports GDP growth after disasters, as (prompt) </a:t>
            </a:r>
            <a:r>
              <a:rPr lang="en-GB" altLang="en-US" sz="1400" dirty="0" err="1"/>
              <a:t>payouts</a:t>
            </a:r>
            <a:r>
              <a:rPr lang="en-GB" altLang="en-US" sz="1400" dirty="0"/>
              <a:t> support reconstruction.</a:t>
            </a:r>
            <a:endParaRPr lang="en-US" altLang="en-US" sz="1400" dirty="0"/>
          </a:p>
        </p:txBody>
      </p:sp>
      <p:sp>
        <p:nvSpPr>
          <p:cNvPr id="14" name="Rectangle 4">
            <a:extLst>
              <a:ext uri="{FF2B5EF4-FFF2-40B4-BE49-F238E27FC236}">
                <a16:creationId xmlns:a16="http://schemas.microsoft.com/office/drawing/2014/main" id="{8501FE1F-24D5-4254-ABFF-4D5A50885E45}"/>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2. Empirical evidence on the macroeconomic impact of the protection gap</a:t>
            </a:r>
          </a:p>
        </p:txBody>
      </p:sp>
    </p:spTree>
    <p:extLst>
      <p:ext uri="{BB962C8B-B14F-4D97-AF65-F5344CB8AC3E}">
        <p14:creationId xmlns:p14="http://schemas.microsoft.com/office/powerpoint/2010/main" val="212089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14</a:t>
            </a:fld>
            <a:endParaRPr altLang="en-US" sz="90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sp>
        <p:nvSpPr>
          <p:cNvPr id="9" name="Title 1">
            <a:extLst>
              <a:ext uri="{FF2B5EF4-FFF2-40B4-BE49-F238E27FC236}">
                <a16:creationId xmlns:a16="http://schemas.microsoft.com/office/drawing/2014/main" id="{C41FA368-EF60-4F92-A141-B011B046C6DD}"/>
              </a:ext>
            </a:extLst>
          </p:cNvPr>
          <p:cNvSpPr>
            <a:spLocks noGrp="1"/>
          </p:cNvSpPr>
          <p:nvPr>
            <p:ph type="title"/>
          </p:nvPr>
        </p:nvSpPr>
        <p:spPr>
          <a:xfrm>
            <a:off x="457200" y="286704"/>
            <a:ext cx="8500273" cy="554038"/>
          </a:xfrm>
        </p:spPr>
        <p:txBody>
          <a:bodyPr/>
          <a:lstStyle/>
          <a:p>
            <a:pPr>
              <a:lnSpc>
                <a:spcPts val="2800"/>
              </a:lnSpc>
              <a:defRPr/>
            </a:pPr>
            <a:r>
              <a:rPr lang="en-GB" altLang="en-US" dirty="0"/>
              <a:t>3. Impact on GDP under climate change and protection gap scenarios</a:t>
            </a:r>
          </a:p>
        </p:txBody>
      </p:sp>
      <p:sp>
        <p:nvSpPr>
          <p:cNvPr id="7" name="Rectangle 6">
            <a:extLst>
              <a:ext uri="{FF2B5EF4-FFF2-40B4-BE49-F238E27FC236}">
                <a16:creationId xmlns:a16="http://schemas.microsoft.com/office/drawing/2014/main" id="{2C50B4DC-B5FD-4F23-B421-2FEE8848DF3B}"/>
              </a:ext>
            </a:extLst>
          </p:cNvPr>
          <p:cNvSpPr/>
          <p:nvPr/>
        </p:nvSpPr>
        <p:spPr>
          <a:xfrm>
            <a:off x="590152" y="1213108"/>
            <a:ext cx="8101727" cy="3416320"/>
          </a:xfrm>
          <a:prstGeom prst="rect">
            <a:avLst/>
          </a:prstGeom>
        </p:spPr>
        <p:txBody>
          <a:bodyPr wrap="square">
            <a:spAutoFit/>
          </a:bodyPr>
          <a:lstStyle/>
          <a:p>
            <a:r>
              <a:rPr lang="en-US" altLang="en-US" sz="1500" dirty="0">
                <a:solidFill>
                  <a:schemeClr val="tx2"/>
                </a:solidFill>
              </a:rPr>
              <a:t>Moderate and severe climate scenarios: 2 and 3-degree temperature increases by 2100</a:t>
            </a:r>
            <a:endParaRPr lang="en-US" altLang="en-US" sz="1500" dirty="0"/>
          </a:p>
          <a:p>
            <a:endParaRPr lang="en-US" altLang="en-US" sz="500" dirty="0">
              <a:sym typeface="Wingdings" panose="05000000000000000000" pitchFamily="2" charset="2"/>
            </a:endParaRPr>
          </a:p>
          <a:p>
            <a:r>
              <a:rPr lang="en-GB" altLang="en-US" sz="1400" dirty="0"/>
              <a:t>JRC PESETA IV estimates based on IPCC climate change scenario: Annual GDP losses from disasters are projected to increase by 2.5-4.5 times by the end of this century</a:t>
            </a:r>
          </a:p>
          <a:p>
            <a:endParaRPr lang="en-GB" altLang="en-US" sz="1400" dirty="0"/>
          </a:p>
          <a:p>
            <a:endParaRPr lang="en-GB" altLang="en-US" sz="1600" dirty="0">
              <a:solidFill>
                <a:schemeClr val="tx2"/>
              </a:solidFill>
            </a:endParaRPr>
          </a:p>
          <a:p>
            <a:endParaRPr lang="en-GB" altLang="en-US" sz="1200" dirty="0">
              <a:solidFill>
                <a:schemeClr val="tx2"/>
              </a:solidFill>
            </a:endParaRPr>
          </a:p>
          <a:p>
            <a:endParaRPr lang="en-GB" altLang="en-US" sz="1600" dirty="0">
              <a:solidFill>
                <a:schemeClr val="tx2"/>
              </a:solidFill>
            </a:endParaRPr>
          </a:p>
          <a:p>
            <a:endParaRPr lang="en-GB" altLang="en-US" sz="1600" dirty="0">
              <a:solidFill>
                <a:schemeClr val="tx2"/>
              </a:solidFill>
            </a:endParaRPr>
          </a:p>
          <a:p>
            <a:endParaRPr lang="en-GB" altLang="en-US" sz="1400" dirty="0">
              <a:solidFill>
                <a:schemeClr val="tx2"/>
              </a:solidFill>
            </a:endParaRPr>
          </a:p>
          <a:p>
            <a:endParaRPr lang="en-GB" altLang="en-US" sz="1600" dirty="0">
              <a:solidFill>
                <a:schemeClr val="tx2"/>
              </a:solidFill>
            </a:endParaRPr>
          </a:p>
          <a:p>
            <a:endParaRPr lang="en-GB" altLang="en-US" sz="1600" dirty="0">
              <a:solidFill>
                <a:schemeClr val="tx2"/>
              </a:solidFill>
            </a:endParaRPr>
          </a:p>
          <a:p>
            <a:r>
              <a:rPr lang="en-GB" altLang="en-US" sz="1500" dirty="0">
                <a:solidFill>
                  <a:schemeClr val="tx2"/>
                </a:solidFill>
              </a:rPr>
              <a:t>The role of insurance protection gap</a:t>
            </a:r>
            <a:endParaRPr lang="en-US" altLang="en-US" sz="1500" dirty="0"/>
          </a:p>
          <a:p>
            <a:endParaRPr lang="en-US" altLang="en-US" sz="500" dirty="0">
              <a:sym typeface="Wingdings" panose="05000000000000000000" pitchFamily="2" charset="2"/>
            </a:endParaRPr>
          </a:p>
          <a:p>
            <a:r>
              <a:rPr lang="en-GB" altLang="en-US" sz="1400" dirty="0"/>
              <a:t>We project our empirical estimates forward to assess the future impact of natural disasters on European GDP, under different levels of insurance protection gap</a:t>
            </a:r>
          </a:p>
        </p:txBody>
      </p:sp>
      <p:pic>
        <p:nvPicPr>
          <p:cNvPr id="2" name="Picture 1">
            <a:extLst>
              <a:ext uri="{FF2B5EF4-FFF2-40B4-BE49-F238E27FC236}">
                <a16:creationId xmlns:a16="http://schemas.microsoft.com/office/drawing/2014/main" id="{24FF505B-AF39-41C8-93FD-81C797410B10}"/>
              </a:ext>
            </a:extLst>
          </p:cNvPr>
          <p:cNvPicPr>
            <a:picLocks noChangeAspect="1"/>
          </p:cNvPicPr>
          <p:nvPr/>
        </p:nvPicPr>
        <p:blipFill rotWithShape="1">
          <a:blip r:embed="rId3"/>
          <a:srcRect r="57070"/>
          <a:stretch/>
        </p:blipFill>
        <p:spPr>
          <a:xfrm>
            <a:off x="2511379" y="2280217"/>
            <a:ext cx="2373138" cy="1346555"/>
          </a:xfrm>
          <a:prstGeom prst="rect">
            <a:avLst/>
          </a:prstGeom>
        </p:spPr>
      </p:pic>
      <p:sp>
        <p:nvSpPr>
          <p:cNvPr id="11" name="Text Placeholder 3">
            <a:extLst>
              <a:ext uri="{FF2B5EF4-FFF2-40B4-BE49-F238E27FC236}">
                <a16:creationId xmlns:a16="http://schemas.microsoft.com/office/drawing/2014/main" id="{55CA5362-F6BB-4118-838F-DEAF8C9A4447}"/>
              </a:ext>
            </a:extLst>
          </p:cNvPr>
          <p:cNvSpPr txBox="1">
            <a:spLocks/>
          </p:cNvSpPr>
          <p:nvPr/>
        </p:nvSpPr>
        <p:spPr>
          <a:xfrm>
            <a:off x="133165" y="4743918"/>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JRC PESETA IV and authors’ calculations.</a:t>
            </a:r>
          </a:p>
          <a:p>
            <a:r>
              <a:rPr lang="en-GB" altLang="en-US" sz="900" kern="0" dirty="0"/>
              <a:t>Notes: values in million EUR. Last row as share of GDP.</a:t>
            </a:r>
          </a:p>
        </p:txBody>
      </p:sp>
      <p:pic>
        <p:nvPicPr>
          <p:cNvPr id="3" name="Picture 2">
            <a:extLst>
              <a:ext uri="{FF2B5EF4-FFF2-40B4-BE49-F238E27FC236}">
                <a16:creationId xmlns:a16="http://schemas.microsoft.com/office/drawing/2014/main" id="{23957BBC-9ECF-449B-ADE1-50C0C37339C9}"/>
              </a:ext>
            </a:extLst>
          </p:cNvPr>
          <p:cNvPicPr>
            <a:picLocks noChangeAspect="1"/>
          </p:cNvPicPr>
          <p:nvPr/>
        </p:nvPicPr>
        <p:blipFill rotWithShape="1">
          <a:blip r:embed="rId3"/>
          <a:srcRect l="65027"/>
          <a:stretch/>
        </p:blipFill>
        <p:spPr>
          <a:xfrm>
            <a:off x="4890141" y="2279893"/>
            <a:ext cx="1933299" cy="1346555"/>
          </a:xfrm>
          <a:prstGeom prst="rect">
            <a:avLst/>
          </a:prstGeom>
        </p:spPr>
      </p:pic>
      <p:sp>
        <p:nvSpPr>
          <p:cNvPr id="4" name="Rectangle 3">
            <a:extLst>
              <a:ext uri="{FF2B5EF4-FFF2-40B4-BE49-F238E27FC236}">
                <a16:creationId xmlns:a16="http://schemas.microsoft.com/office/drawing/2014/main" id="{E711AF9C-EA81-4B15-A8FB-69C32735FA72}"/>
              </a:ext>
            </a:extLst>
          </p:cNvPr>
          <p:cNvSpPr/>
          <p:nvPr/>
        </p:nvSpPr>
        <p:spPr>
          <a:xfrm>
            <a:off x="2109486" y="2090124"/>
            <a:ext cx="5550061" cy="307777"/>
          </a:xfrm>
          <a:prstGeom prst="rect">
            <a:avLst/>
          </a:prstGeom>
        </p:spPr>
        <p:txBody>
          <a:bodyPr wrap="square">
            <a:spAutoFit/>
          </a:bodyPr>
          <a:lstStyle/>
          <a:p>
            <a:pPr algn="ctr"/>
            <a:r>
              <a:rPr lang="en-GB" sz="1400" b="1" dirty="0">
                <a:latin typeface="+mn-lt"/>
              </a:rPr>
              <a:t>Expected annual damages from climate-related catastrophes</a:t>
            </a:r>
          </a:p>
        </p:txBody>
      </p:sp>
      <p:pic>
        <p:nvPicPr>
          <p:cNvPr id="5" name="Picture 4">
            <a:extLst>
              <a:ext uri="{FF2B5EF4-FFF2-40B4-BE49-F238E27FC236}">
                <a16:creationId xmlns:a16="http://schemas.microsoft.com/office/drawing/2014/main" id="{0821B2C6-1D3D-4366-828B-CE7B60E14176}"/>
              </a:ext>
            </a:extLst>
          </p:cNvPr>
          <p:cNvPicPr>
            <a:picLocks noChangeAspect="1"/>
          </p:cNvPicPr>
          <p:nvPr/>
        </p:nvPicPr>
        <p:blipFill rotWithShape="1">
          <a:blip r:embed="rId4"/>
          <a:srcRect t="16620" r="62773" b="5828"/>
          <a:stretch/>
        </p:blipFill>
        <p:spPr>
          <a:xfrm>
            <a:off x="2652701" y="3517508"/>
            <a:ext cx="2300300" cy="193527"/>
          </a:xfrm>
          <a:prstGeom prst="rect">
            <a:avLst/>
          </a:prstGeom>
        </p:spPr>
      </p:pic>
      <p:pic>
        <p:nvPicPr>
          <p:cNvPr id="13" name="Picture 12">
            <a:extLst>
              <a:ext uri="{FF2B5EF4-FFF2-40B4-BE49-F238E27FC236}">
                <a16:creationId xmlns:a16="http://schemas.microsoft.com/office/drawing/2014/main" id="{7115EA68-9549-49DE-9E60-23A7922234E9}"/>
              </a:ext>
            </a:extLst>
          </p:cNvPr>
          <p:cNvPicPr>
            <a:picLocks noChangeAspect="1"/>
          </p:cNvPicPr>
          <p:nvPr/>
        </p:nvPicPr>
        <p:blipFill rotWithShape="1">
          <a:blip r:embed="rId4"/>
          <a:srcRect l="61282" t="20812" b="7333"/>
          <a:stretch/>
        </p:blipFill>
        <p:spPr>
          <a:xfrm>
            <a:off x="4805180" y="3528440"/>
            <a:ext cx="2129991" cy="159639"/>
          </a:xfrm>
          <a:prstGeom prst="rect">
            <a:avLst/>
          </a:prstGeom>
        </p:spPr>
      </p:pic>
    </p:spTree>
    <p:extLst>
      <p:ext uri="{BB962C8B-B14F-4D97-AF65-F5344CB8AC3E}">
        <p14:creationId xmlns:p14="http://schemas.microsoft.com/office/powerpoint/2010/main" val="340194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15</a:t>
            </a:fld>
            <a:endParaRPr altLang="en-US" sz="900" dirty="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sp>
        <p:nvSpPr>
          <p:cNvPr id="16" name="Text Placeholder 3">
            <a:extLst>
              <a:ext uri="{FF2B5EF4-FFF2-40B4-BE49-F238E27FC236}">
                <a16:creationId xmlns:a16="http://schemas.microsoft.com/office/drawing/2014/main" id="{C52F5666-419C-4088-B5D4-5A05D7423276}"/>
              </a:ext>
            </a:extLst>
          </p:cNvPr>
          <p:cNvSpPr txBox="1">
            <a:spLocks/>
          </p:cNvSpPr>
          <p:nvPr/>
        </p:nvSpPr>
        <p:spPr>
          <a:xfrm>
            <a:off x="133165" y="4778643"/>
            <a:ext cx="3222593" cy="360354"/>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JRC PESETA IV and authors’ calculations.</a:t>
            </a:r>
          </a:p>
        </p:txBody>
      </p:sp>
      <p:sp>
        <p:nvSpPr>
          <p:cNvPr id="18" name="Rectangle 17">
            <a:extLst>
              <a:ext uri="{FF2B5EF4-FFF2-40B4-BE49-F238E27FC236}">
                <a16:creationId xmlns:a16="http://schemas.microsoft.com/office/drawing/2014/main" id="{61DD6DF9-553E-4EE5-B43C-FA4775ABAC1B}"/>
              </a:ext>
            </a:extLst>
          </p:cNvPr>
          <p:cNvSpPr/>
          <p:nvPr/>
        </p:nvSpPr>
        <p:spPr bwMode="auto">
          <a:xfrm>
            <a:off x="568520" y="1313996"/>
            <a:ext cx="4362711" cy="305776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altLang="en-US" sz="1500" b="1" dirty="0">
                <a:solidFill>
                  <a:srgbClr val="585858"/>
                </a:solidFill>
                <a:ea typeface="Avenir Roman"/>
                <a:cs typeface="Avenir Roman"/>
              </a:rPr>
              <a:t>Our findings</a:t>
            </a:r>
          </a:p>
          <a:p>
            <a:pPr marL="342900" indent="-342900" eaLnBrk="0" hangingPunct="0">
              <a:spcBef>
                <a:spcPct val="30000"/>
              </a:spcBef>
              <a:buFont typeface="Arial" panose="020B0604020202020204" pitchFamily="34" charset="0"/>
              <a:buChar char="•"/>
              <a:defRPr/>
            </a:pPr>
            <a:r>
              <a:rPr lang="en-GB" sz="1500" dirty="0">
                <a:solidFill>
                  <a:srgbClr val="585858"/>
                </a:solidFill>
              </a:rPr>
              <a:t>Differences in insurance coverage could have significant economic effects </a:t>
            </a:r>
          </a:p>
          <a:p>
            <a:pPr marL="342900" indent="-342900" eaLnBrk="0" hangingPunct="0">
              <a:spcBef>
                <a:spcPct val="30000"/>
              </a:spcBef>
              <a:buFont typeface="Arial" panose="020B0604020202020204" pitchFamily="34" charset="0"/>
              <a:buChar char="•"/>
              <a:defRPr/>
            </a:pPr>
            <a:r>
              <a:rPr lang="en-GB" sz="1500" dirty="0">
                <a:solidFill>
                  <a:srgbClr val="585858"/>
                </a:solidFill>
              </a:rPr>
              <a:t>By 2050, the difference between full insurance and no insurance is over 3% under the severe scenario</a:t>
            </a:r>
          </a:p>
          <a:p>
            <a:pPr marL="342900" indent="-342900" eaLnBrk="0" hangingPunct="0">
              <a:spcBef>
                <a:spcPct val="30000"/>
              </a:spcBef>
              <a:buFont typeface="Arial" panose="020B0604020202020204" pitchFamily="34" charset="0"/>
              <a:buChar char="•"/>
              <a:defRPr/>
            </a:pPr>
            <a:r>
              <a:rPr lang="en-GB" sz="1500" dirty="0">
                <a:solidFill>
                  <a:srgbClr val="585858"/>
                </a:solidFill>
              </a:rPr>
              <a:t>By the end of the century, the difference widens to around 14%</a:t>
            </a:r>
          </a:p>
          <a:p>
            <a:pPr eaLnBrk="0" hangingPunct="0">
              <a:spcBef>
                <a:spcPct val="30000"/>
              </a:spcBef>
              <a:defRPr/>
            </a:pPr>
            <a:endParaRPr lang="en-GB" sz="1000" dirty="0">
              <a:solidFill>
                <a:srgbClr val="585858"/>
              </a:solidFill>
            </a:endParaRPr>
          </a:p>
          <a:p>
            <a:pPr eaLnBrk="0" hangingPunct="0">
              <a:spcBef>
                <a:spcPct val="30000"/>
              </a:spcBef>
              <a:defRPr/>
            </a:pPr>
            <a:r>
              <a:rPr lang="en-GB" sz="1400" u="sng" dirty="0">
                <a:solidFill>
                  <a:srgbClr val="585858"/>
                </a:solidFill>
              </a:rPr>
              <a:t>Caveats</a:t>
            </a:r>
            <a:r>
              <a:rPr lang="en-GB" sz="1400" dirty="0">
                <a:solidFill>
                  <a:srgbClr val="585858"/>
                </a:solidFill>
              </a:rPr>
              <a:t>: significant uncertainty around estimates 30-80 years into the future; no adaptation or mitigation measures</a:t>
            </a:r>
          </a:p>
        </p:txBody>
      </p:sp>
      <p:pic>
        <p:nvPicPr>
          <p:cNvPr id="2" name="Picture 1">
            <a:extLst>
              <a:ext uri="{FF2B5EF4-FFF2-40B4-BE49-F238E27FC236}">
                <a16:creationId xmlns:a16="http://schemas.microsoft.com/office/drawing/2014/main" id="{988EC053-C96E-4109-A62B-37BC8931581E}"/>
              </a:ext>
            </a:extLst>
          </p:cNvPr>
          <p:cNvPicPr>
            <a:picLocks noChangeAspect="1"/>
          </p:cNvPicPr>
          <p:nvPr/>
        </p:nvPicPr>
        <p:blipFill>
          <a:blip r:embed="rId3"/>
          <a:stretch>
            <a:fillRect/>
          </a:stretch>
        </p:blipFill>
        <p:spPr>
          <a:xfrm>
            <a:off x="5100918" y="1136057"/>
            <a:ext cx="3654963" cy="3555973"/>
          </a:xfrm>
          <a:prstGeom prst="rect">
            <a:avLst/>
          </a:prstGeom>
        </p:spPr>
      </p:pic>
      <p:sp>
        <p:nvSpPr>
          <p:cNvPr id="10" name="Title 1">
            <a:extLst>
              <a:ext uri="{FF2B5EF4-FFF2-40B4-BE49-F238E27FC236}">
                <a16:creationId xmlns:a16="http://schemas.microsoft.com/office/drawing/2014/main" id="{5D68F16D-ABE7-4933-8D7E-882C7B2EA101}"/>
              </a:ext>
            </a:extLst>
          </p:cNvPr>
          <p:cNvSpPr>
            <a:spLocks noGrp="1"/>
          </p:cNvSpPr>
          <p:nvPr>
            <p:ph type="title"/>
          </p:nvPr>
        </p:nvSpPr>
        <p:spPr>
          <a:xfrm>
            <a:off x="457200" y="286704"/>
            <a:ext cx="8500273" cy="554038"/>
          </a:xfrm>
        </p:spPr>
        <p:txBody>
          <a:bodyPr/>
          <a:lstStyle/>
          <a:p>
            <a:pPr>
              <a:lnSpc>
                <a:spcPts val="2800"/>
              </a:lnSpc>
              <a:defRPr/>
            </a:pPr>
            <a:r>
              <a:rPr lang="en-GB" altLang="en-US" dirty="0"/>
              <a:t>3. Impact on GDP under climate change and protection gap scenarios</a:t>
            </a:r>
          </a:p>
        </p:txBody>
      </p:sp>
    </p:spTree>
    <p:extLst>
      <p:ext uri="{BB962C8B-B14F-4D97-AF65-F5344CB8AC3E}">
        <p14:creationId xmlns:p14="http://schemas.microsoft.com/office/powerpoint/2010/main" val="119330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463551" y="411956"/>
            <a:ext cx="8404225" cy="633413"/>
          </a:xfrm>
        </p:spPr>
        <p:txBody>
          <a:bodyPr wrap="square" anchor="t">
            <a:normAutofit/>
          </a:bodyPr>
          <a:lstStyle/>
          <a:p>
            <a:pPr>
              <a:defRPr/>
            </a:pPr>
            <a:r>
              <a:rPr lang="en-US" dirty="0"/>
              <a:t>4. Conclusions and policy implications</a:t>
            </a:r>
            <a:endParaRPr lang="en-GB" dirty="0"/>
          </a:p>
        </p:txBody>
      </p:sp>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TextBox 1">
            <a:extLst>
              <a:ext uri="{FF2B5EF4-FFF2-40B4-BE49-F238E27FC236}">
                <a16:creationId xmlns:a16="http://schemas.microsoft.com/office/drawing/2014/main" id="{A499A8E7-701B-4979-B6DA-94401E24F73E}"/>
              </a:ext>
            </a:extLst>
          </p:cNvPr>
          <p:cNvSpPr txBox="1"/>
          <p:nvPr/>
        </p:nvSpPr>
        <p:spPr>
          <a:xfrm>
            <a:off x="463551" y="1457324"/>
            <a:ext cx="7747188" cy="20467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Climate change has the potential to impair the stable provision of insurance services and credit </a:t>
            </a:r>
            <a:r>
              <a:rPr lang="en-GB" sz="1600" dirty="0">
                <a:sym typeface="Wingdings" panose="05000000000000000000" pitchFamily="2" charset="2"/>
              </a:rPr>
              <a:t> impact on </a:t>
            </a:r>
            <a:r>
              <a:rPr lang="en-GB" sz="1600" dirty="0"/>
              <a:t>households, firms, banks and sovereigns.</a:t>
            </a:r>
          </a:p>
          <a:p>
            <a:pPr marL="285750" indent="-285750">
              <a:spcAft>
                <a:spcPts val="600"/>
              </a:spcAft>
              <a:buFont typeface="Arial" panose="020B0604020202020204" pitchFamily="34" charset="0"/>
              <a:buChar char="•"/>
            </a:pPr>
            <a:endParaRPr lang="en-GB" sz="1600" dirty="0"/>
          </a:p>
          <a:p>
            <a:pPr marL="285750" indent="-285750">
              <a:spcAft>
                <a:spcPts val="600"/>
              </a:spcAft>
              <a:buFont typeface="Arial" panose="020B0604020202020204" pitchFamily="34" charset="0"/>
              <a:buChar char="•"/>
            </a:pPr>
            <a:r>
              <a:rPr lang="en-GB" sz="1600" dirty="0"/>
              <a:t>Data gaps on climate loss and (un)insured losses need to be closed.</a:t>
            </a:r>
            <a:endParaRPr lang="en-GB" sz="8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Policy should aim to reduce protection gap while incentivising adaptation and risk reduction from policyholders.</a:t>
            </a:r>
          </a:p>
        </p:txBody>
      </p:sp>
      <p:sp>
        <p:nvSpPr>
          <p:cNvPr id="11" name="Slide Number Placeholder 4">
            <a:extLst>
              <a:ext uri="{FF2B5EF4-FFF2-40B4-BE49-F238E27FC236}">
                <a16:creationId xmlns:a16="http://schemas.microsoft.com/office/drawing/2014/main" id="{77BC16A8-BFFB-F3AA-6AFE-91015F46D3CA}"/>
              </a:ext>
            </a:extLst>
          </p:cNvPr>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16</a:t>
            </a:fld>
            <a:endParaRPr altLang="en-US" sz="900" dirty="0">
              <a:solidFill>
                <a:schemeClr val="bg1"/>
              </a:solidFill>
              <a:ea typeface="ヒラギノ角ゴ Pro W3"/>
              <a:cs typeface="ヒラギノ角ゴ Pro W3"/>
            </a:endParaRPr>
          </a:p>
        </p:txBody>
      </p:sp>
    </p:spTree>
    <p:extLst>
      <p:ext uri="{BB962C8B-B14F-4D97-AF65-F5344CB8AC3E}">
        <p14:creationId xmlns:p14="http://schemas.microsoft.com/office/powerpoint/2010/main" val="87959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F637BBE-D954-45C1-AB58-C24804EEB878}"/>
              </a:ext>
            </a:extLst>
          </p:cNvPr>
          <p:cNvSpPr>
            <a:spLocks noGrp="1"/>
          </p:cNvSpPr>
          <p:nvPr>
            <p:ph type="sldNum" sz="quarter" idx="10"/>
          </p:nvPr>
        </p:nvSpPr>
        <p:spPr>
          <a:xfrm>
            <a:off x="4357688" y="4856163"/>
            <a:ext cx="414337" cy="138112"/>
          </a:xfrm>
        </p:spPr>
        <p:txBody>
          <a:bodyPr/>
          <a:lstStyle/>
          <a:p>
            <a:pPr>
              <a:defRPr/>
            </a:pPr>
            <a:fld id="{44320B71-EC71-4A7E-8C8A-9C555B387A1C}" type="slidenum">
              <a:rPr lang="en-GB" smtClean="0"/>
              <a:pPr>
                <a:defRPr/>
              </a:pPr>
              <a:t>17</a:t>
            </a:fld>
            <a:endParaRPr lang="en-GB" dirty="0"/>
          </a:p>
        </p:txBody>
      </p:sp>
      <p:sp>
        <p:nvSpPr>
          <p:cNvPr id="5" name="Content Placeholder 1">
            <a:extLst>
              <a:ext uri="{FF2B5EF4-FFF2-40B4-BE49-F238E27FC236}">
                <a16:creationId xmlns:a16="http://schemas.microsoft.com/office/drawing/2014/main" id="{6397B5E4-4DB8-4A14-93E4-18A4D0EC2C8B}"/>
              </a:ext>
            </a:extLst>
          </p:cNvPr>
          <p:cNvSpPr>
            <a:spLocks noGrp="1"/>
          </p:cNvSpPr>
          <p:nvPr>
            <p:ph idx="4294967295"/>
          </p:nvPr>
        </p:nvSpPr>
        <p:spPr>
          <a:xfrm>
            <a:off x="341087" y="1027649"/>
            <a:ext cx="8564374" cy="1382318"/>
          </a:xfrm>
        </p:spPr>
        <p:txBody>
          <a:bodyPr/>
          <a:lstStyle/>
          <a:p>
            <a:pPr>
              <a:spcAft>
                <a:spcPts val="0"/>
              </a:spcAft>
            </a:pPr>
            <a:r>
              <a:rPr lang="en-GB" sz="1300" b="1" dirty="0">
                <a:solidFill>
                  <a:schemeClr val="tx2"/>
                </a:solidFill>
              </a:rPr>
              <a:t>Policy options to reduce the climate insurance protection gap </a:t>
            </a:r>
          </a:p>
          <a:p>
            <a:pPr marL="342900" indent="-342900">
              <a:spcBef>
                <a:spcPts val="300"/>
              </a:spcBef>
              <a:spcAft>
                <a:spcPts val="0"/>
              </a:spcAft>
              <a:buFont typeface="Wingdings" panose="05000000000000000000" pitchFamily="2" charset="2"/>
              <a:buChar char="Ø"/>
            </a:pPr>
            <a:r>
              <a:rPr lang="en-GB" sz="1300" dirty="0"/>
              <a:t>Improve </a:t>
            </a:r>
            <a:r>
              <a:rPr lang="en-GB" sz="1300" dirty="0">
                <a:solidFill>
                  <a:schemeClr val="tx2"/>
                </a:solidFill>
              </a:rPr>
              <a:t>private insurance solutions</a:t>
            </a:r>
            <a:r>
              <a:rPr lang="en-GB" sz="1300" b="1" dirty="0">
                <a:solidFill>
                  <a:schemeClr val="tx2"/>
                </a:solidFill>
              </a:rPr>
              <a:t> </a:t>
            </a:r>
            <a:r>
              <a:rPr lang="en-GB" sz="1300" dirty="0"/>
              <a:t>via impact underwriting</a:t>
            </a:r>
          </a:p>
          <a:p>
            <a:pPr marL="342900" indent="-342900">
              <a:spcBef>
                <a:spcPts val="300"/>
              </a:spcBef>
              <a:spcAft>
                <a:spcPts val="0"/>
              </a:spcAft>
              <a:buFont typeface="Wingdings" panose="05000000000000000000" pitchFamily="2" charset="2"/>
              <a:buChar char="Ø"/>
            </a:pPr>
            <a:r>
              <a:rPr lang="en-GB" sz="1300" dirty="0"/>
              <a:t>Enhance risk assessment, risk prevention and risk transfer to address limits of the private insurance market and provide a public backstop for more frequent hazards, e.g. via </a:t>
            </a:r>
            <a:r>
              <a:rPr lang="en-GB" sz="1300" dirty="0">
                <a:solidFill>
                  <a:schemeClr val="tx2"/>
                </a:solidFill>
              </a:rPr>
              <a:t>public-private partnerships and capital markets</a:t>
            </a:r>
            <a:endParaRPr lang="en-GB" sz="1300" dirty="0"/>
          </a:p>
          <a:p>
            <a:pPr marL="342900" indent="-342900">
              <a:spcBef>
                <a:spcPts val="300"/>
              </a:spcBef>
              <a:spcAft>
                <a:spcPts val="0"/>
              </a:spcAft>
              <a:buFont typeface="Wingdings" panose="05000000000000000000" pitchFamily="2" charset="2"/>
              <a:buChar char="Ø"/>
            </a:pPr>
            <a:r>
              <a:rPr lang="en-GB" sz="1300" dirty="0"/>
              <a:t>Include a </a:t>
            </a:r>
            <a:r>
              <a:rPr lang="en-GB" sz="1300" dirty="0">
                <a:solidFill>
                  <a:schemeClr val="tx2"/>
                </a:solidFill>
              </a:rPr>
              <a:t>European</a:t>
            </a:r>
            <a:r>
              <a:rPr lang="en-GB" sz="1300" dirty="0"/>
              <a:t> public component, to promote adaptation and complement existing instruments</a:t>
            </a:r>
          </a:p>
        </p:txBody>
      </p:sp>
      <p:sp>
        <p:nvSpPr>
          <p:cNvPr id="8" name="TextBox 7">
            <a:extLst>
              <a:ext uri="{FF2B5EF4-FFF2-40B4-BE49-F238E27FC236}">
                <a16:creationId xmlns:a16="http://schemas.microsoft.com/office/drawing/2014/main" id="{1AB8FC49-8E1B-45BD-AED9-BC95D98EB4C3}"/>
              </a:ext>
            </a:extLst>
          </p:cNvPr>
          <p:cNvSpPr txBox="1"/>
          <p:nvPr/>
        </p:nvSpPr>
        <p:spPr>
          <a:xfrm>
            <a:off x="1541758" y="3248980"/>
            <a:ext cx="1024482" cy="461665"/>
          </a:xfrm>
          <a:prstGeom prst="rect">
            <a:avLst/>
          </a:prstGeom>
          <a:noFill/>
        </p:spPr>
        <p:txBody>
          <a:bodyPr wrap="square" rtlCol="0">
            <a:spAutoFit/>
          </a:bodyPr>
          <a:lstStyle/>
          <a:p>
            <a:pPr algn="ctr"/>
            <a:r>
              <a:rPr lang="en-US" sz="1200" dirty="0">
                <a:solidFill>
                  <a:schemeClr val="bg1"/>
                </a:solidFill>
              </a:rPr>
              <a:t>STAKE</a:t>
            </a:r>
          </a:p>
          <a:p>
            <a:pPr algn="ctr"/>
            <a:r>
              <a:rPr lang="en-US" sz="1200" dirty="0">
                <a:solidFill>
                  <a:schemeClr val="bg1"/>
                </a:solidFill>
              </a:rPr>
              <a:t>HOLDERS</a:t>
            </a:r>
            <a:endParaRPr lang="en-GB" sz="1200" dirty="0">
              <a:solidFill>
                <a:schemeClr val="bg1"/>
              </a:solidFill>
            </a:endParaRPr>
          </a:p>
        </p:txBody>
      </p:sp>
      <p:pic>
        <p:nvPicPr>
          <p:cNvPr id="4" name="Picture 3">
            <a:extLst>
              <a:ext uri="{FF2B5EF4-FFF2-40B4-BE49-F238E27FC236}">
                <a16:creationId xmlns:a16="http://schemas.microsoft.com/office/drawing/2014/main" id="{8CB1AD4C-3607-0C13-38A9-38486853B6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961" y="2351213"/>
            <a:ext cx="5909273" cy="2433230"/>
          </a:xfrm>
          <a:prstGeom prst="rect">
            <a:avLst/>
          </a:prstGeom>
          <a:noFill/>
          <a:ln>
            <a:noFill/>
          </a:ln>
        </p:spPr>
      </p:pic>
      <p:sp>
        <p:nvSpPr>
          <p:cNvPr id="10" name="Title 2">
            <a:extLst>
              <a:ext uri="{FF2B5EF4-FFF2-40B4-BE49-F238E27FC236}">
                <a16:creationId xmlns:a16="http://schemas.microsoft.com/office/drawing/2014/main" id="{1267B0AD-E371-4D52-C039-51449276C850}"/>
              </a:ext>
            </a:extLst>
          </p:cNvPr>
          <p:cNvSpPr txBox="1">
            <a:spLocks/>
          </p:cNvSpPr>
          <p:nvPr/>
        </p:nvSpPr>
        <p:spPr bwMode="auto">
          <a:xfrm>
            <a:off x="463551" y="411956"/>
            <a:ext cx="84042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dirty="0"/>
              <a:t>4. Conclusions and policy implications</a:t>
            </a:r>
            <a:endParaRPr lang="en-GB" dirty="0"/>
          </a:p>
        </p:txBody>
      </p:sp>
      <p:sp>
        <p:nvSpPr>
          <p:cNvPr id="2" name="Right Brace 1">
            <a:extLst>
              <a:ext uri="{FF2B5EF4-FFF2-40B4-BE49-F238E27FC236}">
                <a16:creationId xmlns:a16="http://schemas.microsoft.com/office/drawing/2014/main" id="{5CBC1246-9D94-5934-C484-BAF0A61C0034}"/>
              </a:ext>
            </a:extLst>
          </p:cNvPr>
          <p:cNvSpPr/>
          <p:nvPr/>
        </p:nvSpPr>
        <p:spPr>
          <a:xfrm>
            <a:off x="6941271" y="3639312"/>
            <a:ext cx="213934" cy="1004405"/>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8663CD59-0073-F66E-47BF-6724E015B09C}"/>
              </a:ext>
            </a:extLst>
          </p:cNvPr>
          <p:cNvSpPr txBox="1"/>
          <p:nvPr/>
        </p:nvSpPr>
        <p:spPr>
          <a:xfrm>
            <a:off x="7246644" y="3702170"/>
            <a:ext cx="1365746" cy="769441"/>
          </a:xfrm>
          <a:prstGeom prst="rect">
            <a:avLst/>
          </a:prstGeom>
          <a:noFill/>
          <a:ln w="9525">
            <a:noFill/>
          </a:ln>
        </p:spPr>
        <p:txBody>
          <a:bodyPr wrap="square" rtlCol="0">
            <a:spAutoFit/>
          </a:bodyPr>
          <a:lstStyle/>
          <a:p>
            <a:r>
              <a:rPr lang="en-GB" sz="1100" dirty="0"/>
              <a:t>Primary line of defence – impact underwriting an important element</a:t>
            </a:r>
          </a:p>
        </p:txBody>
      </p:sp>
      <p:sp>
        <p:nvSpPr>
          <p:cNvPr id="6" name="TextBox 5">
            <a:extLst>
              <a:ext uri="{FF2B5EF4-FFF2-40B4-BE49-F238E27FC236}">
                <a16:creationId xmlns:a16="http://schemas.microsoft.com/office/drawing/2014/main" id="{E4BCE431-C6C0-3AC7-2EFF-F0414576DA65}"/>
              </a:ext>
            </a:extLst>
          </p:cNvPr>
          <p:cNvSpPr txBox="1"/>
          <p:nvPr/>
        </p:nvSpPr>
        <p:spPr>
          <a:xfrm>
            <a:off x="7246644" y="2590805"/>
            <a:ext cx="1365747" cy="938719"/>
          </a:xfrm>
          <a:prstGeom prst="rect">
            <a:avLst/>
          </a:prstGeom>
          <a:noFill/>
          <a:ln w="9525">
            <a:noFill/>
          </a:ln>
        </p:spPr>
        <p:txBody>
          <a:bodyPr wrap="square" rtlCol="0">
            <a:spAutoFit/>
          </a:bodyPr>
          <a:lstStyle/>
          <a:p>
            <a:r>
              <a:rPr lang="en-GB" sz="1100" dirty="0"/>
              <a:t>Enhance efficiency in the way public funds are used and reduce moral hazard </a:t>
            </a:r>
          </a:p>
        </p:txBody>
      </p:sp>
      <p:sp>
        <p:nvSpPr>
          <p:cNvPr id="7" name="Right Brace 6">
            <a:extLst>
              <a:ext uri="{FF2B5EF4-FFF2-40B4-BE49-F238E27FC236}">
                <a16:creationId xmlns:a16="http://schemas.microsoft.com/office/drawing/2014/main" id="{E3CBBDAB-8370-7EDC-F2AA-C49B98FCB882}"/>
              </a:ext>
            </a:extLst>
          </p:cNvPr>
          <p:cNvSpPr/>
          <p:nvPr/>
        </p:nvSpPr>
        <p:spPr>
          <a:xfrm>
            <a:off x="6941165" y="2422933"/>
            <a:ext cx="214040" cy="111376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117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F637BBE-D954-45C1-AB58-C24804EEB878}"/>
              </a:ext>
            </a:extLst>
          </p:cNvPr>
          <p:cNvSpPr>
            <a:spLocks noGrp="1"/>
          </p:cNvSpPr>
          <p:nvPr>
            <p:ph type="sldNum" sz="quarter" idx="10"/>
          </p:nvPr>
        </p:nvSpPr>
        <p:spPr>
          <a:xfrm>
            <a:off x="4357688" y="4856163"/>
            <a:ext cx="414337" cy="138112"/>
          </a:xfrm>
        </p:spPr>
        <p:txBody>
          <a:bodyPr/>
          <a:lstStyle/>
          <a:p>
            <a:pPr>
              <a:defRPr/>
            </a:pPr>
            <a:fld id="{44320B71-EC71-4A7E-8C8A-9C555B387A1C}" type="slidenum">
              <a:rPr lang="en-GB" smtClean="0"/>
              <a:pPr>
                <a:defRPr/>
              </a:pPr>
              <a:t>18</a:t>
            </a:fld>
            <a:endParaRPr lang="en-GB" dirty="0"/>
          </a:p>
        </p:txBody>
      </p:sp>
      <p:sp>
        <p:nvSpPr>
          <p:cNvPr id="8" name="TextBox 7">
            <a:extLst>
              <a:ext uri="{FF2B5EF4-FFF2-40B4-BE49-F238E27FC236}">
                <a16:creationId xmlns:a16="http://schemas.microsoft.com/office/drawing/2014/main" id="{1AB8FC49-8E1B-45BD-AED9-BC95D98EB4C3}"/>
              </a:ext>
            </a:extLst>
          </p:cNvPr>
          <p:cNvSpPr txBox="1"/>
          <p:nvPr/>
        </p:nvSpPr>
        <p:spPr>
          <a:xfrm>
            <a:off x="1541758" y="3338627"/>
            <a:ext cx="1024482" cy="461665"/>
          </a:xfrm>
          <a:prstGeom prst="rect">
            <a:avLst/>
          </a:prstGeom>
          <a:noFill/>
        </p:spPr>
        <p:txBody>
          <a:bodyPr wrap="square" rtlCol="0">
            <a:spAutoFit/>
          </a:bodyPr>
          <a:lstStyle/>
          <a:p>
            <a:pPr algn="ctr"/>
            <a:r>
              <a:rPr lang="en-US" sz="1200" dirty="0">
                <a:solidFill>
                  <a:schemeClr val="bg1"/>
                </a:solidFill>
              </a:rPr>
              <a:t>STAKE</a:t>
            </a:r>
          </a:p>
          <a:p>
            <a:pPr algn="ctr"/>
            <a:r>
              <a:rPr lang="en-US" sz="1200" dirty="0">
                <a:solidFill>
                  <a:schemeClr val="bg1"/>
                </a:solidFill>
              </a:rPr>
              <a:t>HOLDERS</a:t>
            </a:r>
            <a:endParaRPr lang="en-GB" sz="1200" dirty="0">
              <a:solidFill>
                <a:schemeClr val="bg1"/>
              </a:solidFill>
            </a:endParaRPr>
          </a:p>
        </p:txBody>
      </p:sp>
      <p:sp>
        <p:nvSpPr>
          <p:cNvPr id="2" name="Content Placeholder 1">
            <a:extLst>
              <a:ext uri="{FF2B5EF4-FFF2-40B4-BE49-F238E27FC236}">
                <a16:creationId xmlns:a16="http://schemas.microsoft.com/office/drawing/2014/main" id="{07A2007D-2DAD-6744-6E02-1CA59BF8C14E}"/>
              </a:ext>
            </a:extLst>
          </p:cNvPr>
          <p:cNvSpPr>
            <a:spLocks noGrp="1"/>
          </p:cNvSpPr>
          <p:nvPr>
            <p:ph idx="4294967295"/>
          </p:nvPr>
        </p:nvSpPr>
        <p:spPr>
          <a:xfrm>
            <a:off x="289813" y="1574789"/>
            <a:ext cx="8564374" cy="1630567"/>
          </a:xfrm>
        </p:spPr>
        <p:txBody>
          <a:bodyPr/>
          <a:lstStyle/>
          <a:p>
            <a:pPr algn="ctr">
              <a:spcAft>
                <a:spcPts val="0"/>
              </a:spcAft>
            </a:pPr>
            <a:r>
              <a:rPr lang="en-GB" sz="3200" b="1" dirty="0">
                <a:solidFill>
                  <a:schemeClr val="tx2"/>
                </a:solidFill>
              </a:rPr>
              <a:t>THANK YOU!</a:t>
            </a:r>
          </a:p>
          <a:p>
            <a:pPr>
              <a:spcAft>
                <a:spcPts val="0"/>
              </a:spcAft>
            </a:pPr>
            <a:endParaRPr lang="en-GB" sz="2000" b="1" dirty="0">
              <a:solidFill>
                <a:schemeClr val="tx2"/>
              </a:solidFill>
            </a:endParaRPr>
          </a:p>
          <a:p>
            <a:pPr algn="ctr">
              <a:spcAft>
                <a:spcPts val="0"/>
              </a:spcAft>
            </a:pPr>
            <a:r>
              <a:rPr lang="en-GB" sz="1600" dirty="0">
                <a:solidFill>
                  <a:schemeClr val="accent1"/>
                </a:solidFill>
              </a:rPr>
              <a:t>We welcome comments and feedback on the analysis and policy options, ideally by 15 June 2023 via email: </a:t>
            </a:r>
            <a:r>
              <a:rPr lang="en-GB" sz="1400" b="0" u="none" strike="noStrike" dirty="0">
                <a:solidFill>
                  <a:srgbClr val="00B1EA"/>
                </a:solidFill>
                <a:effectLst/>
                <a:latin typeface="Arial" panose="020B0604020202020204" pitchFamily="34" charset="0"/>
                <a:ea typeface="Times New Roman" panose="02020603050405020304" pitchFamily="18" charset="0"/>
                <a:cs typeface="Times New Roman" panose="02020603050405020304" pitchFamily="18" charset="0"/>
                <a:hlinkClick r:id="rId3"/>
              </a:rPr>
              <a:t>ecb_eiopa_staff_protection_gap@eiopa.europa.eu</a:t>
            </a:r>
            <a:endParaRPr lang="en-GB" sz="1600" dirty="0">
              <a:highlight>
                <a:srgbClr val="FFFF00"/>
              </a:highlight>
            </a:endParaRPr>
          </a:p>
          <a:p>
            <a:pPr>
              <a:spcAft>
                <a:spcPts val="0"/>
              </a:spcAft>
            </a:pPr>
            <a:endParaRPr lang="en-GB" sz="2000" dirty="0"/>
          </a:p>
        </p:txBody>
      </p:sp>
    </p:spTree>
    <p:extLst>
      <p:ext uri="{BB962C8B-B14F-4D97-AF65-F5344CB8AC3E}">
        <p14:creationId xmlns:p14="http://schemas.microsoft.com/office/powerpoint/2010/main" val="406018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BF04AC-A2C3-42ED-B108-93583329DAD9}"/>
              </a:ext>
            </a:extLst>
          </p:cNvPr>
          <p:cNvSpPr>
            <a:spLocks noGrp="1"/>
          </p:cNvSpPr>
          <p:nvPr>
            <p:ph type="body" sz="quarter" idx="13"/>
          </p:nvPr>
        </p:nvSpPr>
        <p:spPr>
          <a:xfrm>
            <a:off x="4564856" y="763480"/>
            <a:ext cx="4335796" cy="2068903"/>
          </a:xfrm>
        </p:spPr>
        <p:txBody>
          <a:bodyPr/>
          <a:lstStyle/>
          <a:p>
            <a:r>
              <a:rPr lang="en-US" sz="3200" dirty="0"/>
              <a:t>Background</a:t>
            </a:r>
            <a:endParaRPr lang="en-GB" sz="3200" dirty="0"/>
          </a:p>
        </p:txBody>
      </p:sp>
      <p:sp>
        <p:nvSpPr>
          <p:cNvPr id="6" name="Slide Number Placeholder 5">
            <a:extLst>
              <a:ext uri="{FF2B5EF4-FFF2-40B4-BE49-F238E27FC236}">
                <a16:creationId xmlns:a16="http://schemas.microsoft.com/office/drawing/2014/main" id="{B3439A23-2347-4546-8DE8-356CB0BD62AC}"/>
              </a:ext>
            </a:extLst>
          </p:cNvPr>
          <p:cNvSpPr>
            <a:spLocks noGrp="1"/>
          </p:cNvSpPr>
          <p:nvPr>
            <p:ph type="sldNum" sz="quarter" idx="18"/>
          </p:nvPr>
        </p:nvSpPr>
        <p:spPr/>
        <p:txBody>
          <a:bodyPr/>
          <a:lstStyle/>
          <a:p>
            <a:pPr>
              <a:defRPr/>
            </a:pPr>
            <a:fld id="{489EFBB2-B333-479B-84A0-F406AA2E2D12}" type="slidenum">
              <a:rPr lang="en-GB" smtClean="0"/>
              <a:pPr>
                <a:defRPr/>
              </a:pPr>
              <a:t>19</a:t>
            </a:fld>
            <a:endParaRPr lang="en-GB" dirty="0"/>
          </a:p>
        </p:txBody>
      </p:sp>
    </p:spTree>
    <p:extLst>
      <p:ext uri="{BB962C8B-B14F-4D97-AF65-F5344CB8AC3E}">
        <p14:creationId xmlns:p14="http://schemas.microsoft.com/office/powerpoint/2010/main" val="363012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2</a:t>
            </a:fld>
            <a:endParaRPr lang="en-GB" dirty="0"/>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Natural hazards, but man-made disasters</a:t>
            </a:r>
          </a:p>
        </p:txBody>
      </p:sp>
      <p:sp>
        <p:nvSpPr>
          <p:cNvPr id="10" name="TextBox 9">
            <a:extLst>
              <a:ext uri="{FF2B5EF4-FFF2-40B4-BE49-F238E27FC236}">
                <a16:creationId xmlns:a16="http://schemas.microsoft.com/office/drawing/2014/main" id="{2166A715-8B50-4443-AB1E-0C918A622DA3}"/>
              </a:ext>
            </a:extLst>
          </p:cNvPr>
          <p:cNvSpPr txBox="1"/>
          <p:nvPr/>
        </p:nvSpPr>
        <p:spPr>
          <a:xfrm>
            <a:off x="4667862" y="1841633"/>
            <a:ext cx="4458885" cy="446276"/>
          </a:xfrm>
          <a:prstGeom prst="rect">
            <a:avLst/>
          </a:prstGeom>
          <a:noFill/>
        </p:spPr>
        <p:txBody>
          <a:bodyPr wrap="square" rtlCol="0">
            <a:spAutoFit/>
          </a:bodyPr>
          <a:lstStyle/>
          <a:p>
            <a:r>
              <a:rPr lang="en-GB" sz="1300" b="1" dirty="0">
                <a:solidFill>
                  <a:schemeClr val="tx2"/>
                </a:solidFill>
              </a:rPr>
              <a:t>Global insured catastrophe losses</a:t>
            </a:r>
          </a:p>
          <a:p>
            <a:r>
              <a:rPr lang="en-GB" sz="900" dirty="0"/>
              <a:t>(1985-2021; left-hand scale: USD billions; right-hand scale: percentages)</a:t>
            </a:r>
          </a:p>
        </p:txBody>
      </p:sp>
      <p:sp>
        <p:nvSpPr>
          <p:cNvPr id="8" name="Rectangle 7">
            <a:extLst>
              <a:ext uri="{FF2B5EF4-FFF2-40B4-BE49-F238E27FC236}">
                <a16:creationId xmlns:a16="http://schemas.microsoft.com/office/drawing/2014/main" id="{336CB359-0F39-40C7-8527-30B5DE93F153}"/>
              </a:ext>
            </a:extLst>
          </p:cNvPr>
          <p:cNvSpPr/>
          <p:nvPr/>
        </p:nvSpPr>
        <p:spPr>
          <a:xfrm>
            <a:off x="201168" y="987553"/>
            <a:ext cx="8842248" cy="854080"/>
          </a:xfrm>
          <a:prstGeom prst="rect">
            <a:avLst/>
          </a:prstGeom>
        </p:spPr>
        <p:txBody>
          <a:bodyPr wrap="square">
            <a:spAutoFit/>
          </a:bodyPr>
          <a:lstStyle/>
          <a:p>
            <a:pPr marL="285750" indent="-285750" eaLnBrk="0" hangingPunct="0">
              <a:spcBef>
                <a:spcPct val="30000"/>
              </a:spcBef>
              <a:buFont typeface="Arial" panose="020B0604020202020204" pitchFamily="34" charset="0"/>
              <a:buChar char="•"/>
              <a:defRPr/>
            </a:pPr>
            <a:r>
              <a:rPr lang="en-GB" sz="1500" dirty="0">
                <a:solidFill>
                  <a:srgbClr val="585858"/>
                </a:solidFill>
              </a:rPr>
              <a:t>Full impact depends not just on natural trigger, but also on exposure and vulnerability</a:t>
            </a:r>
          </a:p>
          <a:p>
            <a:pPr marL="285750" indent="-285750" eaLnBrk="0" hangingPunct="0">
              <a:spcBef>
                <a:spcPct val="30000"/>
              </a:spcBef>
              <a:buFont typeface="Arial" panose="020B0604020202020204" pitchFamily="34" charset="0"/>
              <a:buChar char="•"/>
              <a:defRPr/>
            </a:pPr>
            <a:r>
              <a:rPr lang="en-GB" sz="1500" dirty="0">
                <a:solidFill>
                  <a:srgbClr val="585858"/>
                </a:solidFill>
              </a:rPr>
              <a:t>Projecting impact of climate change means considering not just the hazard, but other factors of mitigation and exacerbation</a:t>
            </a:r>
          </a:p>
        </p:txBody>
      </p:sp>
      <p:pic>
        <p:nvPicPr>
          <p:cNvPr id="9" name="Picture 8">
            <a:extLst>
              <a:ext uri="{FF2B5EF4-FFF2-40B4-BE49-F238E27FC236}">
                <a16:creationId xmlns:a16="http://schemas.microsoft.com/office/drawing/2014/main" id="{E56A3C4B-D39B-457F-917F-799253ABCC9F}"/>
              </a:ext>
            </a:extLst>
          </p:cNvPr>
          <p:cNvPicPr>
            <a:picLocks noChangeAspect="1"/>
          </p:cNvPicPr>
          <p:nvPr/>
        </p:nvPicPr>
        <p:blipFill>
          <a:blip r:embed="rId3"/>
          <a:stretch>
            <a:fillRect/>
          </a:stretch>
        </p:blipFill>
        <p:spPr>
          <a:xfrm>
            <a:off x="536915" y="2272330"/>
            <a:ext cx="3445145" cy="2398382"/>
          </a:xfrm>
          <a:prstGeom prst="rect">
            <a:avLst/>
          </a:prstGeom>
        </p:spPr>
      </p:pic>
      <p:sp>
        <p:nvSpPr>
          <p:cNvPr id="17" name="Text Placeholder 3">
            <a:extLst>
              <a:ext uri="{FF2B5EF4-FFF2-40B4-BE49-F238E27FC236}">
                <a16:creationId xmlns:a16="http://schemas.microsoft.com/office/drawing/2014/main" id="{71842ED5-4100-4E90-A523-3B16D77756EF}"/>
              </a:ext>
            </a:extLst>
          </p:cNvPr>
          <p:cNvSpPr txBox="1">
            <a:spLocks/>
          </p:cNvSpPr>
          <p:nvPr/>
        </p:nvSpPr>
        <p:spPr>
          <a:xfrm>
            <a:off x="133165" y="4778643"/>
            <a:ext cx="3122099" cy="300618"/>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Swiss Re Institute, Munich Re </a:t>
            </a:r>
            <a:r>
              <a:rPr lang="en-GB" altLang="en-US" sz="900" kern="0" dirty="0" err="1"/>
              <a:t>NatCatService</a:t>
            </a:r>
            <a:r>
              <a:rPr lang="en-GB" altLang="en-US" sz="900" kern="0" dirty="0"/>
              <a:t> and ECB calculations.</a:t>
            </a:r>
          </a:p>
        </p:txBody>
      </p:sp>
      <p:sp>
        <p:nvSpPr>
          <p:cNvPr id="18" name="TextBox 17">
            <a:extLst>
              <a:ext uri="{FF2B5EF4-FFF2-40B4-BE49-F238E27FC236}">
                <a16:creationId xmlns:a16="http://schemas.microsoft.com/office/drawing/2014/main" id="{4C549406-D5D4-4A4C-B11F-0CFCA3BCADA0}"/>
              </a:ext>
            </a:extLst>
          </p:cNvPr>
          <p:cNvSpPr txBox="1"/>
          <p:nvPr/>
        </p:nvSpPr>
        <p:spPr>
          <a:xfrm>
            <a:off x="208163" y="1841633"/>
            <a:ext cx="4459698" cy="446276"/>
          </a:xfrm>
          <a:prstGeom prst="rect">
            <a:avLst/>
          </a:prstGeom>
          <a:noFill/>
        </p:spPr>
        <p:txBody>
          <a:bodyPr wrap="square" rtlCol="0">
            <a:spAutoFit/>
          </a:bodyPr>
          <a:lstStyle/>
          <a:p>
            <a:r>
              <a:rPr lang="en-GB" sz="1300" b="1" dirty="0">
                <a:solidFill>
                  <a:schemeClr val="tx2"/>
                </a:solidFill>
              </a:rPr>
              <a:t>Number of relevant natural loss events worldwide </a:t>
            </a:r>
          </a:p>
          <a:p>
            <a:r>
              <a:rPr lang="en-GB" sz="900" dirty="0"/>
              <a:t>(1985-2018; left-hand scale: number of events; right-hand scale: percentages)</a:t>
            </a:r>
          </a:p>
        </p:txBody>
      </p:sp>
      <p:pic>
        <p:nvPicPr>
          <p:cNvPr id="3" name="Picture 2">
            <a:extLst>
              <a:ext uri="{FF2B5EF4-FFF2-40B4-BE49-F238E27FC236}">
                <a16:creationId xmlns:a16="http://schemas.microsoft.com/office/drawing/2014/main" id="{5AD3B4B9-4F61-4641-9CD5-F794B3963764}"/>
              </a:ext>
            </a:extLst>
          </p:cNvPr>
          <p:cNvPicPr>
            <a:picLocks noChangeAspect="1"/>
          </p:cNvPicPr>
          <p:nvPr/>
        </p:nvPicPr>
        <p:blipFill>
          <a:blip r:embed="rId4"/>
          <a:stretch>
            <a:fillRect/>
          </a:stretch>
        </p:blipFill>
        <p:spPr>
          <a:xfrm>
            <a:off x="4942774" y="2266360"/>
            <a:ext cx="3909060" cy="2409444"/>
          </a:xfrm>
          <a:prstGeom prst="rect">
            <a:avLst/>
          </a:prstGeom>
        </p:spPr>
      </p:pic>
    </p:spTree>
    <p:extLst>
      <p:ext uri="{BB962C8B-B14F-4D97-AF65-F5344CB8AC3E}">
        <p14:creationId xmlns:p14="http://schemas.microsoft.com/office/powerpoint/2010/main" val="208738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20</a:t>
            </a:fld>
            <a:endParaRPr lang="en-GB" dirty="0"/>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altLang="en-US" dirty="0"/>
              <a:t>Bank-insurance nexus</a:t>
            </a:r>
            <a:endParaRPr lang="en-GB" dirty="0"/>
          </a:p>
        </p:txBody>
      </p:sp>
      <p:sp>
        <p:nvSpPr>
          <p:cNvPr id="18" name="Text Placeholder 3">
            <a:extLst>
              <a:ext uri="{FF2B5EF4-FFF2-40B4-BE49-F238E27FC236}">
                <a16:creationId xmlns:a16="http://schemas.microsoft.com/office/drawing/2014/main" id="{36A625B4-4036-4677-9FEB-7801E75CDCC3}"/>
              </a:ext>
            </a:extLst>
          </p:cNvPr>
          <p:cNvSpPr txBox="1">
            <a:spLocks/>
          </p:cNvSpPr>
          <p:nvPr/>
        </p:nvSpPr>
        <p:spPr>
          <a:xfrm>
            <a:off x="86310" y="4129032"/>
            <a:ext cx="8971965" cy="914671"/>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Sources: EIOPA Dashboard, </a:t>
            </a:r>
            <a:r>
              <a:rPr lang="en-GB" altLang="en-US" sz="900" kern="0" dirty="0" err="1"/>
              <a:t>Anacredit</a:t>
            </a:r>
            <a:r>
              <a:rPr lang="en-GB" altLang="en-US" sz="900" kern="0" dirty="0"/>
              <a:t>, 427 and ECB calculations.</a:t>
            </a:r>
          </a:p>
          <a:p>
            <a:pPr>
              <a:spcBef>
                <a:spcPts val="0"/>
              </a:spcBef>
            </a:pPr>
            <a:r>
              <a:rPr lang="en-GB" altLang="en-US" sz="900" kern="0" dirty="0"/>
              <a:t>Notes: Credit exposures to NFCs above €25,000 are considered; NFC location used to assign risk levels refers to the head office and the location of subsidiaries of the largest listed firms. Only NFCs domiciled in areas that are classified as high-risk or red flag are included. The country breakdown refers to the firm’s domicile. The total collateral value at instrument level is capped at the value of the instrument. The protection gap of firms is proxied by the protection gap score of its country. </a:t>
            </a:r>
          </a:p>
        </p:txBody>
      </p:sp>
      <p:sp>
        <p:nvSpPr>
          <p:cNvPr id="19" name="TextBox 18">
            <a:extLst>
              <a:ext uri="{FF2B5EF4-FFF2-40B4-BE49-F238E27FC236}">
                <a16:creationId xmlns:a16="http://schemas.microsoft.com/office/drawing/2014/main" id="{50678C25-91D8-40A3-85F7-D698CFB78D22}"/>
              </a:ext>
            </a:extLst>
          </p:cNvPr>
          <p:cNvSpPr txBox="1"/>
          <p:nvPr/>
        </p:nvSpPr>
        <p:spPr>
          <a:xfrm>
            <a:off x="505945" y="1028931"/>
            <a:ext cx="8254652" cy="461665"/>
          </a:xfrm>
          <a:prstGeom prst="rect">
            <a:avLst/>
          </a:prstGeom>
          <a:noFill/>
        </p:spPr>
        <p:txBody>
          <a:bodyPr wrap="square" rtlCol="0">
            <a:spAutoFit/>
          </a:bodyPr>
          <a:lstStyle/>
          <a:p>
            <a:r>
              <a:rPr lang="en-GB" sz="1400" b="1" dirty="0">
                <a:solidFill>
                  <a:schemeClr val="tx2"/>
                </a:solidFill>
              </a:rPr>
              <a:t>Exposure of euro area banks towards high-risk firms for floods and all other hazards</a:t>
            </a:r>
          </a:p>
          <a:p>
            <a:r>
              <a:rPr lang="en-GB" sz="900" dirty="0"/>
              <a:t>(</a:t>
            </a:r>
            <a:r>
              <a:rPr lang="en-GB" sz="900" dirty="0" err="1"/>
              <a:t>lhs</a:t>
            </a:r>
            <a:r>
              <a:rPr lang="en-GB" sz="900" dirty="0"/>
              <a:t>: euro billions; </a:t>
            </a:r>
            <a:r>
              <a:rPr lang="en-GB" sz="900" dirty="0" err="1"/>
              <a:t>rhs</a:t>
            </a:r>
            <a:r>
              <a:rPr lang="en-GB" sz="900" dirty="0"/>
              <a:t>: protection gap score)</a:t>
            </a:r>
          </a:p>
        </p:txBody>
      </p:sp>
      <p:sp>
        <p:nvSpPr>
          <p:cNvPr id="20" name="TextBox 19">
            <a:extLst>
              <a:ext uri="{FF2B5EF4-FFF2-40B4-BE49-F238E27FC236}">
                <a16:creationId xmlns:a16="http://schemas.microsoft.com/office/drawing/2014/main" id="{5F16CE71-2086-4D9A-9A44-471C12EA9CAA}"/>
              </a:ext>
            </a:extLst>
          </p:cNvPr>
          <p:cNvSpPr txBox="1"/>
          <p:nvPr/>
        </p:nvSpPr>
        <p:spPr>
          <a:xfrm>
            <a:off x="1392842" y="1435331"/>
            <a:ext cx="2349744" cy="261610"/>
          </a:xfrm>
          <a:prstGeom prst="rect">
            <a:avLst/>
          </a:prstGeom>
          <a:noFill/>
        </p:spPr>
        <p:txBody>
          <a:bodyPr wrap="square" rtlCol="0">
            <a:spAutoFit/>
          </a:bodyPr>
          <a:lstStyle/>
          <a:p>
            <a:pPr algn="ctr"/>
            <a:r>
              <a:rPr lang="en-US" sz="1100" b="1" dirty="0"/>
              <a:t>Flood risk</a:t>
            </a:r>
            <a:endParaRPr lang="en-GB" sz="1100" b="1" dirty="0"/>
          </a:p>
        </p:txBody>
      </p:sp>
      <p:pic>
        <p:nvPicPr>
          <p:cNvPr id="21" name="Picture 20">
            <a:extLst>
              <a:ext uri="{FF2B5EF4-FFF2-40B4-BE49-F238E27FC236}">
                <a16:creationId xmlns:a16="http://schemas.microsoft.com/office/drawing/2014/main" id="{A7663C1D-EA6E-4ED6-B5AC-9E09B7099E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4920" y="1664480"/>
            <a:ext cx="3753692" cy="2421422"/>
          </a:xfrm>
          <a:prstGeom prst="rect">
            <a:avLst/>
          </a:prstGeom>
          <a:noFill/>
          <a:ln>
            <a:noFill/>
          </a:ln>
        </p:spPr>
      </p:pic>
      <p:pic>
        <p:nvPicPr>
          <p:cNvPr id="22" name="Picture 21">
            <a:extLst>
              <a:ext uri="{FF2B5EF4-FFF2-40B4-BE49-F238E27FC236}">
                <a16:creationId xmlns:a16="http://schemas.microsoft.com/office/drawing/2014/main" id="{2B4DDC2B-70E8-40A1-946A-C822697178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97878" y="1653811"/>
            <a:ext cx="3433611" cy="2421422"/>
          </a:xfrm>
          <a:prstGeom prst="rect">
            <a:avLst/>
          </a:prstGeom>
          <a:noFill/>
          <a:ln>
            <a:noFill/>
          </a:ln>
        </p:spPr>
      </p:pic>
      <p:sp>
        <p:nvSpPr>
          <p:cNvPr id="23" name="TextBox 22">
            <a:extLst>
              <a:ext uri="{FF2B5EF4-FFF2-40B4-BE49-F238E27FC236}">
                <a16:creationId xmlns:a16="http://schemas.microsoft.com/office/drawing/2014/main" id="{9D18210C-C0FA-435C-9474-01E4BD15192F}"/>
              </a:ext>
            </a:extLst>
          </p:cNvPr>
          <p:cNvSpPr txBox="1"/>
          <p:nvPr/>
        </p:nvSpPr>
        <p:spPr>
          <a:xfrm>
            <a:off x="5111141" y="1435331"/>
            <a:ext cx="2349744" cy="261610"/>
          </a:xfrm>
          <a:prstGeom prst="rect">
            <a:avLst/>
          </a:prstGeom>
          <a:noFill/>
        </p:spPr>
        <p:txBody>
          <a:bodyPr wrap="square" rtlCol="0">
            <a:spAutoFit/>
          </a:bodyPr>
          <a:lstStyle/>
          <a:p>
            <a:pPr algn="ctr"/>
            <a:r>
              <a:rPr lang="en-US" sz="1100" b="1" dirty="0"/>
              <a:t>Other hazards</a:t>
            </a:r>
            <a:endParaRPr lang="en-GB" sz="1100" b="1" dirty="0"/>
          </a:p>
        </p:txBody>
      </p:sp>
    </p:spTree>
    <p:extLst>
      <p:ext uri="{BB962C8B-B14F-4D97-AF65-F5344CB8AC3E}">
        <p14:creationId xmlns:p14="http://schemas.microsoft.com/office/powerpoint/2010/main" val="349844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33CB59-4F7D-4093-9600-371545541EDA}"/>
              </a:ext>
            </a:extLst>
          </p:cNvPr>
          <p:cNvSpPr/>
          <p:nvPr/>
        </p:nvSpPr>
        <p:spPr bwMode="auto">
          <a:xfrm>
            <a:off x="4826945" y="1270976"/>
            <a:ext cx="4032000" cy="2016000"/>
          </a:xfrm>
          <a:prstGeom prst="rect">
            <a:avLst/>
          </a:prstGeom>
          <a:no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400" dirty="0">
                <a:solidFill>
                  <a:srgbClr val="585858"/>
                </a:solidFill>
              </a:rPr>
              <a:t>There are two types of investments</a:t>
            </a:r>
            <a:endParaRPr lang="en-US" sz="1400" i="1" dirty="0">
              <a:solidFill>
                <a:schemeClr val="tx1"/>
              </a:solidFill>
              <a:latin typeface="Cambria Math" panose="02040503050406030204" pitchFamily="18" charset="0"/>
            </a:endParaRPr>
          </a:p>
          <a:p>
            <a:pPr marL="285750" indent="-285750" eaLnBrk="0" hangingPunct="0">
              <a:spcBef>
                <a:spcPct val="30000"/>
              </a:spcBef>
              <a:buFont typeface="Arial" panose="020B0604020202020204" pitchFamily="34" charset="0"/>
              <a:buChar char="•"/>
              <a:defRPr/>
            </a:pPr>
            <a:endParaRPr lang="en-US" sz="1400" i="1" dirty="0">
              <a:solidFill>
                <a:schemeClr val="tx1"/>
              </a:solidFill>
              <a:latin typeface="Cambria Math" panose="02040503050406030204" pitchFamily="18" charset="0"/>
            </a:endParaRPr>
          </a:p>
          <a:p>
            <a:pPr eaLnBrk="0" hangingPunct="0">
              <a:spcBef>
                <a:spcPct val="30000"/>
              </a:spcBef>
              <a:defRPr/>
            </a:pPr>
            <a:r>
              <a:rPr lang="en-GB" sz="1400" dirty="0">
                <a:solidFill>
                  <a:srgbClr val="585858"/>
                </a:solidFill>
              </a:rPr>
              <a:t>The marginal return on reconstruction is higher than the marginal return on new capital</a:t>
            </a:r>
          </a:p>
          <a:p>
            <a:pPr marL="285750" indent="-285750" eaLnBrk="0" hangingPunct="0">
              <a:spcBef>
                <a:spcPct val="30000"/>
              </a:spcBef>
              <a:buFont typeface="Wingdings" panose="05000000000000000000" pitchFamily="2" charset="2"/>
              <a:buChar char="à"/>
              <a:defRPr/>
            </a:pPr>
            <a:r>
              <a:rPr lang="en-GB" sz="1400" dirty="0">
                <a:solidFill>
                  <a:srgbClr val="585858"/>
                </a:solidFill>
                <a:sym typeface="Wingdings" panose="05000000000000000000" pitchFamily="2" charset="2"/>
              </a:rPr>
              <a:t>After disasters, investment is first devoted to replacing the destroyed capital.</a:t>
            </a:r>
          </a:p>
          <a:p>
            <a:pPr marL="285750" indent="-285750" eaLnBrk="0" hangingPunct="0">
              <a:spcBef>
                <a:spcPct val="30000"/>
              </a:spcBef>
              <a:buFont typeface="Wingdings" panose="05000000000000000000" pitchFamily="2" charset="2"/>
              <a:buChar char="à"/>
              <a:defRPr/>
            </a:pPr>
            <a:r>
              <a:rPr lang="en-GB" sz="1400" dirty="0">
                <a:solidFill>
                  <a:srgbClr val="585858"/>
                </a:solidFill>
                <a:sym typeface="Wingdings" panose="05000000000000000000" pitchFamily="2" charset="2"/>
              </a:rPr>
              <a:t>But there may be financial, technical and institutional constraints</a:t>
            </a:r>
          </a:p>
        </p:txBody>
      </p:sp>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21</a:t>
            </a:fld>
            <a:endParaRPr altLang="en-US" sz="900">
              <a:solidFill>
                <a:schemeClr val="bg1"/>
              </a:solidFill>
              <a:ea typeface="ヒラギノ角ゴ Pro W3"/>
              <a:cs typeface="ヒラギノ角ゴ Pro W3"/>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FD553B4-BF4F-4F16-8664-61BC2527F272}"/>
                  </a:ext>
                </a:extLst>
              </p:cNvPr>
              <p:cNvSpPr/>
              <p:nvPr/>
            </p:nvSpPr>
            <p:spPr bwMode="auto">
              <a:xfrm>
                <a:off x="561181" y="1268757"/>
                <a:ext cx="4032000" cy="2016000"/>
              </a:xfrm>
              <a:prstGeom prst="rect">
                <a:avLst/>
              </a:prstGeom>
              <a:noFill/>
              <a:ln w="127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400" dirty="0">
                    <a:solidFill>
                      <a:srgbClr val="585858"/>
                    </a:solidFill>
                  </a:rPr>
                  <a:t>Output can be spent in consumption, investment and insurance premiums</a:t>
                </a:r>
              </a:p>
              <a:p>
                <a:pPr eaLnBrk="0" hangingPunct="0">
                  <a:spcBef>
                    <a:spcPct val="30000"/>
                  </a:spcBef>
                  <a:defRPr/>
                </a:pPr>
                <a:endParaRPr lang="en-US" sz="1600" i="1" dirty="0">
                  <a:solidFill>
                    <a:schemeClr val="tx1"/>
                  </a:solidFill>
                  <a:latin typeface="Cambria Math" panose="02040503050406030204" pitchFamily="18" charset="0"/>
                </a:endParaRPr>
              </a:p>
              <a:p>
                <a:pPr eaLnBrk="0" hangingPunct="0">
                  <a:spcBef>
                    <a:spcPct val="30000"/>
                  </a:spcBef>
                  <a:defRPr/>
                </a:pPr>
                <a:r>
                  <a:rPr lang="en-US" sz="1400" dirty="0"/>
                  <a:t>where </a:t>
                </a:r>
                <a14:m>
                  <m:oMath xmlns:m="http://schemas.openxmlformats.org/officeDocument/2006/math">
                    <m:r>
                      <m:rPr>
                        <m:sty m:val="p"/>
                      </m:rPr>
                      <a:rPr lang="en-US" sz="1400">
                        <a:latin typeface="Cambria Math" panose="02040503050406030204" pitchFamily="18" charset="0"/>
                      </a:rPr>
                      <m:t>Φ</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𝐼</m:t>
                        </m:r>
                        <m:r>
                          <a:rPr lang="en-US" sz="1400" b="0" i="1" smtClean="0">
                            <a:latin typeface="Cambria Math" panose="02040503050406030204" pitchFamily="18" charset="0"/>
                          </a:rPr>
                          <m:t>,</m:t>
                        </m:r>
                        <m:r>
                          <a:rPr lang="en-US" sz="1400" b="0" i="1" smtClean="0">
                            <a:latin typeface="Cambria Math" panose="02040503050406030204" pitchFamily="18" charset="0"/>
                          </a:rPr>
                          <m:t>𝐾</m:t>
                        </m:r>
                      </m:e>
                    </m:d>
                  </m:oMath>
                </a14:m>
                <a:r>
                  <a:rPr lang="en-GB" sz="1400" dirty="0">
                    <a:solidFill>
                      <a:srgbClr val="585858"/>
                    </a:solidFill>
                  </a:rPr>
                  <a:t> captures the effects of depreciation and costs of installing capital. </a:t>
                </a:r>
              </a:p>
              <a:p>
                <a:pPr eaLnBrk="0" hangingPunct="0">
                  <a:spcBef>
                    <a:spcPct val="30000"/>
                  </a:spcBef>
                  <a:defRPr/>
                </a:pPr>
                <a:r>
                  <a:rPr lang="en-GB" sz="1400" dirty="0">
                    <a:solidFill>
                      <a:srgbClr val="585858"/>
                    </a:solidFill>
                    <a:sym typeface="Wingdings" panose="05000000000000000000" pitchFamily="2" charset="2"/>
                  </a:rPr>
                  <a:t>Capital is not perfectly liquid  </a:t>
                </a:r>
                <a14:m>
                  <m:oMath xmlns:m="http://schemas.openxmlformats.org/officeDocument/2006/math">
                    <m:r>
                      <a:rPr lang="en-US" sz="1400" i="1" smtClean="0">
                        <a:solidFill>
                          <a:schemeClr val="tx2"/>
                        </a:solidFill>
                        <a:latin typeface="Cambria Math" panose="02040503050406030204" pitchFamily="18" charset="0"/>
                      </a:rPr>
                      <m:t>𝐶</m:t>
                    </m:r>
                  </m:oMath>
                </a14:m>
                <a:r>
                  <a:rPr lang="en-GB" sz="1400" dirty="0">
                    <a:solidFill>
                      <a:schemeClr val="tx2"/>
                    </a:solidFill>
                    <a:sym typeface="Wingdings" panose="05000000000000000000" pitchFamily="2" charset="2"/>
                  </a:rPr>
                  <a:t> and </a:t>
                </a:r>
                <a14:m>
                  <m:oMath xmlns:m="http://schemas.openxmlformats.org/officeDocument/2006/math">
                    <m:r>
                      <a:rPr lang="en-US" sz="1400" i="1">
                        <a:solidFill>
                          <a:schemeClr val="tx2"/>
                        </a:solidFill>
                        <a:latin typeface="Cambria Math" panose="02040503050406030204" pitchFamily="18" charset="0"/>
                      </a:rPr>
                      <m:t>𝐼</m:t>
                    </m:r>
                  </m:oMath>
                </a14:m>
                <a:r>
                  <a:rPr lang="en-GB" sz="1400" dirty="0">
                    <a:solidFill>
                      <a:schemeClr val="tx2"/>
                    </a:solidFill>
                    <a:sym typeface="Wingdings" panose="05000000000000000000" pitchFamily="2" charset="2"/>
                  </a:rPr>
                  <a:t> are not perfectly substitutable</a:t>
                </a:r>
                <a:endParaRPr lang="en-GB" sz="1400" dirty="0">
                  <a:solidFill>
                    <a:srgbClr val="585858"/>
                  </a:solidFill>
                  <a:sym typeface="Wingdings" panose="05000000000000000000" pitchFamily="2" charset="2"/>
                </a:endParaRPr>
              </a:p>
              <a:p>
                <a:pPr eaLnBrk="0" hangingPunct="0">
                  <a:spcBef>
                    <a:spcPct val="30000"/>
                  </a:spcBef>
                  <a:defRPr/>
                </a:pPr>
                <a:endParaRPr lang="en-GB" sz="1200" dirty="0">
                  <a:solidFill>
                    <a:srgbClr val="585858"/>
                  </a:solidFill>
                  <a:sym typeface="Wingdings" panose="05000000000000000000" pitchFamily="2" charset="2"/>
                </a:endParaRPr>
              </a:p>
            </p:txBody>
          </p:sp>
        </mc:Choice>
        <mc:Fallback xmlns="">
          <p:sp>
            <p:nvSpPr>
              <p:cNvPr id="12" name="Rectangle 11">
                <a:extLst>
                  <a:ext uri="{FF2B5EF4-FFF2-40B4-BE49-F238E27FC236}">
                    <a16:creationId xmlns:a16="http://schemas.microsoft.com/office/drawing/2014/main" id="{CFD553B4-BF4F-4F16-8664-61BC2527F272}"/>
                  </a:ext>
                </a:extLst>
              </p:cNvPr>
              <p:cNvSpPr>
                <a:spLocks noRot="1" noChangeAspect="1" noMove="1" noResize="1" noEditPoints="1" noAdjustHandles="1" noChangeArrowheads="1" noChangeShapeType="1" noTextEdit="1"/>
              </p:cNvSpPr>
              <p:nvPr/>
            </p:nvSpPr>
            <p:spPr bwMode="auto">
              <a:xfrm>
                <a:off x="561181" y="1268757"/>
                <a:ext cx="4032000" cy="2016000"/>
              </a:xfrm>
              <a:prstGeom prst="rect">
                <a:avLst/>
              </a:prstGeom>
              <a:blipFill>
                <a:blip r:embed="rId3"/>
                <a:stretch>
                  <a:fillRect l="-302" t="-1201" r="-151"/>
                </a:stretch>
              </a:blipFill>
              <a:ln w="12700">
                <a:solidFill>
                  <a:schemeClr val="tx2"/>
                </a:solidFill>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0F67FAB-15C4-4150-A4CE-7A86EAC20AD1}"/>
                  </a:ext>
                </a:extLst>
              </p:cNvPr>
              <p:cNvSpPr/>
              <p:nvPr/>
            </p:nvSpPr>
            <p:spPr>
              <a:xfrm>
                <a:off x="728337" y="1775426"/>
                <a:ext cx="3548706" cy="307777"/>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1400" b="0" i="1" smtClean="0">
                          <a:solidFill>
                            <a:schemeClr val="tx1"/>
                          </a:solidFill>
                          <a:latin typeface="Cambria Math" panose="02040503050406030204" pitchFamily="18" charset="0"/>
                        </a:rPr>
                        <m:t>𝑌</m:t>
                      </m:r>
                      <m:r>
                        <a:rPr lang="en-US" sz="1400" b="0" i="1" smtClean="0">
                          <a:latin typeface="Cambria Math" panose="02040503050406030204" pitchFamily="18" charset="0"/>
                        </a:rPr>
                        <m:t>=</m:t>
                      </m:r>
                      <m:r>
                        <a:rPr lang="en-US" sz="1400" b="0" i="1" smtClean="0">
                          <a:latin typeface="Cambria Math" panose="02040503050406030204" pitchFamily="18" charset="0"/>
                        </a:rPr>
                        <m:t>𝐶</m:t>
                      </m:r>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𝐼</m:t>
                          </m:r>
                          <m:r>
                            <a:rPr lang="en-US" sz="1400" b="0" i="1" smtClean="0">
                              <a:latin typeface="Cambria Math" panose="02040503050406030204" pitchFamily="18" charset="0"/>
                            </a:rPr>
                            <m:t>+</m:t>
                          </m:r>
                          <m:r>
                            <m:rPr>
                              <m:sty m:val="p"/>
                            </m:rPr>
                            <a:rPr lang="en-US" sz="1400" b="0" i="0" smtClean="0">
                              <a:latin typeface="Cambria Math" panose="02040503050406030204" pitchFamily="18" charset="0"/>
                            </a:rPr>
                            <m:t>Φ</m:t>
                          </m:r>
                        </m:e>
                      </m:d>
                      <m:r>
                        <a:rPr lang="en-US" sz="1400" b="0" i="1" smtClean="0">
                          <a:latin typeface="Cambria Math" panose="02040503050406030204" pitchFamily="18" charset="0"/>
                        </a:rPr>
                        <m:t>+</m:t>
                      </m:r>
                      <m:r>
                        <a:rPr lang="en-US" sz="1400" b="0" i="1" smtClean="0">
                          <a:latin typeface="Cambria Math" panose="02040503050406030204" pitchFamily="18" charset="0"/>
                        </a:rPr>
                        <m:t>𝑃</m:t>
                      </m:r>
                    </m:oMath>
                  </m:oMathPara>
                </a14:m>
                <a:endParaRPr lang="en-GB" sz="1400" i="1" dirty="0">
                  <a:solidFill>
                    <a:schemeClr val="tx1"/>
                  </a:solidFill>
                </a:endParaRPr>
              </a:p>
            </p:txBody>
          </p:sp>
        </mc:Choice>
        <mc:Fallback xmlns="">
          <p:sp>
            <p:nvSpPr>
              <p:cNvPr id="13" name="Rectangle 12">
                <a:extLst>
                  <a:ext uri="{FF2B5EF4-FFF2-40B4-BE49-F238E27FC236}">
                    <a16:creationId xmlns:a16="http://schemas.microsoft.com/office/drawing/2014/main" id="{B0F67FAB-15C4-4150-A4CE-7A86EAC20AD1}"/>
                  </a:ext>
                </a:extLst>
              </p:cNvPr>
              <p:cNvSpPr>
                <a:spLocks noRot="1" noChangeAspect="1" noMove="1" noResize="1" noEditPoints="1" noAdjustHandles="1" noChangeArrowheads="1" noChangeShapeType="1" noTextEdit="1"/>
              </p:cNvSpPr>
              <p:nvPr/>
            </p:nvSpPr>
            <p:spPr>
              <a:xfrm>
                <a:off x="728337" y="1775426"/>
                <a:ext cx="354870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6FD87F0-4075-4727-A4A3-A3ACE068A3ED}"/>
                  </a:ext>
                </a:extLst>
              </p:cNvPr>
              <p:cNvSpPr/>
              <p:nvPr/>
            </p:nvSpPr>
            <p:spPr>
              <a:xfrm>
                <a:off x="5068592" y="1547718"/>
                <a:ext cx="3548706" cy="307777"/>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𝐼</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𝑅</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𝑁</m:t>
                          </m:r>
                        </m:sub>
                      </m:sSub>
                    </m:oMath>
                  </m:oMathPara>
                </a14:m>
                <a:endParaRPr lang="en-GB" sz="1400" i="1" dirty="0">
                  <a:solidFill>
                    <a:schemeClr val="tx1"/>
                  </a:solidFill>
                </a:endParaRPr>
              </a:p>
            </p:txBody>
          </p:sp>
        </mc:Choice>
        <mc:Fallback xmlns="">
          <p:sp>
            <p:nvSpPr>
              <p:cNvPr id="11" name="Rectangle 10">
                <a:extLst>
                  <a:ext uri="{FF2B5EF4-FFF2-40B4-BE49-F238E27FC236}">
                    <a16:creationId xmlns:a16="http://schemas.microsoft.com/office/drawing/2014/main" id="{26FD87F0-4075-4727-A4A3-A3ACE068A3ED}"/>
                  </a:ext>
                </a:extLst>
              </p:cNvPr>
              <p:cNvSpPr>
                <a:spLocks noRot="1" noChangeAspect="1" noMove="1" noResize="1" noEditPoints="1" noAdjustHandles="1" noChangeArrowheads="1" noChangeShapeType="1" noTextEdit="1"/>
              </p:cNvSpPr>
              <p:nvPr/>
            </p:nvSpPr>
            <p:spPr>
              <a:xfrm>
                <a:off x="5068592" y="1547718"/>
                <a:ext cx="354870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629CF45-E7AF-41F7-8709-359D9E5437BF}"/>
                  </a:ext>
                </a:extLst>
              </p:cNvPr>
              <p:cNvGraphicFramePr>
                <a:graphicFrameLocks noGrp="1"/>
              </p:cNvGraphicFramePr>
              <p:nvPr/>
            </p:nvGraphicFramePr>
            <p:xfrm>
              <a:off x="561181" y="3637050"/>
              <a:ext cx="8421687" cy="975360"/>
            </p:xfrm>
            <a:graphic>
              <a:graphicData uri="http://schemas.openxmlformats.org/drawingml/2006/table">
                <a:tbl>
                  <a:tblPr firstRow="1" bandRow="1">
                    <a:tableStyleId>{9D7B26C5-4107-4FEC-AEDC-1716B250A1EF}</a:tableStyleId>
                  </a:tblPr>
                  <a:tblGrid>
                    <a:gridCol w="791369">
                      <a:extLst>
                        <a:ext uri="{9D8B030D-6E8A-4147-A177-3AD203B41FA5}">
                          <a16:colId xmlns:a16="http://schemas.microsoft.com/office/drawing/2014/main" val="4209695366"/>
                        </a:ext>
                      </a:extLst>
                    </a:gridCol>
                    <a:gridCol w="3151981">
                      <a:extLst>
                        <a:ext uri="{9D8B030D-6E8A-4147-A177-3AD203B41FA5}">
                          <a16:colId xmlns:a16="http://schemas.microsoft.com/office/drawing/2014/main" val="118604938"/>
                        </a:ext>
                      </a:extLst>
                    </a:gridCol>
                    <a:gridCol w="1083910">
                      <a:extLst>
                        <a:ext uri="{9D8B030D-6E8A-4147-A177-3AD203B41FA5}">
                          <a16:colId xmlns:a16="http://schemas.microsoft.com/office/drawing/2014/main" val="1945997024"/>
                        </a:ext>
                      </a:extLst>
                    </a:gridCol>
                    <a:gridCol w="3394427">
                      <a:extLst>
                        <a:ext uri="{9D8B030D-6E8A-4147-A177-3AD203B41FA5}">
                          <a16:colId xmlns:a16="http://schemas.microsoft.com/office/drawing/2014/main" val="2180682236"/>
                        </a:ext>
                      </a:extLst>
                    </a:gridCol>
                  </a:tblGrid>
                  <a:tr h="217656">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17656">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𝐶</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t>consumption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𝐼</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000" dirty="0"/>
                            <a:t>investment</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r h="217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𝑃</m:t>
                                </m:r>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insurance premiums</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𝐼</m:t>
                                    </m:r>
                                  </m:e>
                                  <m:sub>
                                    <m:r>
                                      <a:rPr lang="en-US" sz="1000" b="0" i="1" smtClean="0">
                                        <a:latin typeface="Cambria Math" panose="02040503050406030204" pitchFamily="18" charset="0"/>
                                      </a:rPr>
                                      <m:t>𝑅</m:t>
                                    </m:r>
                                  </m:sub>
                                </m:sSub>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GB" sz="1000" dirty="0"/>
                            <a:t>investment towards reconstruction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42064"/>
                      </a:ext>
                    </a:extLst>
                  </a:tr>
                  <a:tr h="217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z="1000" smtClean="0">
                                  <a:latin typeface="Cambria Math" panose="02040503050406030204" pitchFamily="18" charset="0"/>
                                </a:rPr>
                                <m:t>Φ</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𝐼</m:t>
                                  </m:r>
                                  <m:r>
                                    <a:rPr lang="en-US" sz="1000" b="0" i="1" smtClean="0">
                                      <a:latin typeface="Cambria Math" panose="02040503050406030204" pitchFamily="18" charset="0"/>
                                    </a:rPr>
                                    <m:t>,</m:t>
                                  </m:r>
                                  <m:r>
                                    <a:rPr lang="en-US" sz="1000" b="0" i="1" smtClean="0">
                                      <a:latin typeface="Cambria Math" panose="02040503050406030204" pitchFamily="18" charset="0"/>
                                    </a:rPr>
                                    <m:t>𝐾</m:t>
                                  </m:r>
                                </m:e>
                              </m:d>
                            </m:oMath>
                          </a14:m>
                          <a:r>
                            <a:rPr lang="en-GB" sz="1000" dirty="0">
                              <a:solidFill>
                                <a:srgbClr val="585858"/>
                              </a:solidFill>
                            </a:rPr>
                            <a:t> </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cost function</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𝐼</m:t>
                                    </m:r>
                                  </m:e>
                                  <m:sub>
                                    <m:r>
                                      <a:rPr lang="en-US" sz="1000" b="0" i="1" smtClean="0">
                                        <a:latin typeface="Cambria Math" panose="02040503050406030204" pitchFamily="18" charset="0"/>
                                      </a:rPr>
                                      <m:t>𝑁</m:t>
                                    </m:r>
                                  </m:sub>
                                </m:sSub>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investment into new capital</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5252819"/>
                      </a:ext>
                    </a:extLst>
                  </a:tr>
                </a:tbl>
              </a:graphicData>
            </a:graphic>
          </p:graphicFrame>
        </mc:Choice>
        <mc:Fallback xmlns="">
          <p:graphicFrame>
            <p:nvGraphicFramePr>
              <p:cNvPr id="2" name="Table 1">
                <a:extLst>
                  <a:ext uri="{FF2B5EF4-FFF2-40B4-BE49-F238E27FC236}">
                    <a16:creationId xmlns:a16="http://schemas.microsoft.com/office/drawing/2014/main" id="{B629CF45-E7AF-41F7-8709-359D9E5437BF}"/>
                  </a:ext>
                </a:extLst>
              </p:cNvPr>
              <p:cNvGraphicFramePr>
                <a:graphicFrameLocks noGrp="1"/>
              </p:cNvGraphicFramePr>
              <p:nvPr>
                <p:extLst>
                  <p:ext uri="{D42A27DB-BD31-4B8C-83A1-F6EECF244321}">
                    <p14:modId xmlns:p14="http://schemas.microsoft.com/office/powerpoint/2010/main" val="1295297560"/>
                  </p:ext>
                </p:extLst>
              </p:nvPr>
            </p:nvGraphicFramePr>
            <p:xfrm>
              <a:off x="561181" y="3637050"/>
              <a:ext cx="8421687" cy="975360"/>
            </p:xfrm>
            <a:graphic>
              <a:graphicData uri="http://schemas.openxmlformats.org/drawingml/2006/table">
                <a:tbl>
                  <a:tblPr firstRow="1" bandRow="1">
                    <a:tableStyleId>{9D7B26C5-4107-4FEC-AEDC-1716B250A1EF}</a:tableStyleId>
                  </a:tblPr>
                  <a:tblGrid>
                    <a:gridCol w="791369">
                      <a:extLst>
                        <a:ext uri="{9D8B030D-6E8A-4147-A177-3AD203B41FA5}">
                          <a16:colId xmlns:a16="http://schemas.microsoft.com/office/drawing/2014/main" val="4209695366"/>
                        </a:ext>
                      </a:extLst>
                    </a:gridCol>
                    <a:gridCol w="3151981">
                      <a:extLst>
                        <a:ext uri="{9D8B030D-6E8A-4147-A177-3AD203B41FA5}">
                          <a16:colId xmlns:a16="http://schemas.microsoft.com/office/drawing/2014/main" val="118604938"/>
                        </a:ext>
                      </a:extLst>
                    </a:gridCol>
                    <a:gridCol w="1083910">
                      <a:extLst>
                        <a:ext uri="{9D8B030D-6E8A-4147-A177-3AD203B41FA5}">
                          <a16:colId xmlns:a16="http://schemas.microsoft.com/office/drawing/2014/main" val="1945997024"/>
                        </a:ext>
                      </a:extLst>
                    </a:gridCol>
                    <a:gridCol w="3394427">
                      <a:extLst>
                        <a:ext uri="{9D8B030D-6E8A-4147-A177-3AD203B41FA5}">
                          <a16:colId xmlns:a16="http://schemas.microsoft.com/office/drawing/2014/main" val="2180682236"/>
                        </a:ext>
                      </a:extLst>
                    </a:gridCol>
                  </a:tblGrid>
                  <a:tr h="243840">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6"/>
                          <a:stretch>
                            <a:fillRect t="-100000" r="-963846" b="-204878"/>
                          </a:stretch>
                        </a:blipFill>
                      </a:tcPr>
                    </a:tc>
                    <a:tc>
                      <a:txBody>
                        <a:bodyPr/>
                        <a:lstStyle/>
                        <a:p>
                          <a:r>
                            <a:rPr lang="en-GB" sz="1000" dirty="0"/>
                            <a:t>consumption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6"/>
                          <a:stretch>
                            <a:fillRect l="-363483" t="-100000" r="-313483" b="-204878"/>
                          </a:stretch>
                        </a:blipFill>
                      </a:tcPr>
                    </a:tc>
                    <a:tc>
                      <a:txBody>
                        <a:bodyPr/>
                        <a:lstStyle/>
                        <a:p>
                          <a:r>
                            <a:rPr lang="en-US" sz="1000" dirty="0"/>
                            <a:t>investment</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r h="24384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6"/>
                          <a:stretch>
                            <a:fillRect t="-205000" r="-963846" b="-110000"/>
                          </a:stretch>
                        </a:blipFill>
                      </a:tcPr>
                    </a:tc>
                    <a:tc>
                      <a:txBody>
                        <a:bodyPr/>
                        <a:lstStyle/>
                        <a:p>
                          <a:r>
                            <a:rPr lang="en-US" sz="1000" dirty="0"/>
                            <a:t>insurance premiums</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6"/>
                          <a:stretch>
                            <a:fillRect l="-363483" t="-205000" r="-313483" b="-110000"/>
                          </a:stretch>
                        </a:blipFill>
                      </a:tcPr>
                    </a:tc>
                    <a:tc>
                      <a:txBody>
                        <a:bodyPr/>
                        <a:lstStyle/>
                        <a:p>
                          <a:r>
                            <a:rPr lang="en-GB" sz="1000" dirty="0"/>
                            <a:t>investment towards reconstruction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42064"/>
                      </a:ext>
                    </a:extLst>
                  </a:tr>
                  <a:tr h="24384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6"/>
                          <a:stretch>
                            <a:fillRect t="-305000" r="-963846" b="-10000"/>
                          </a:stretch>
                        </a:blipFill>
                      </a:tcPr>
                    </a:tc>
                    <a:tc>
                      <a:txBody>
                        <a:bodyPr/>
                        <a:lstStyle/>
                        <a:p>
                          <a:r>
                            <a:rPr lang="en-US" sz="1000" dirty="0"/>
                            <a:t>cost function</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6"/>
                          <a:stretch>
                            <a:fillRect l="-363483" t="-305000" r="-313483" b="-10000"/>
                          </a:stretch>
                        </a:blipFill>
                      </a:tcPr>
                    </a:tc>
                    <a:tc>
                      <a:txBody>
                        <a:bodyPr/>
                        <a:lstStyle/>
                        <a:p>
                          <a:r>
                            <a:rPr lang="en-US" sz="1000" dirty="0"/>
                            <a:t>investment into new capital</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5252819"/>
                      </a:ext>
                    </a:extLst>
                  </a:tr>
                </a:tbl>
              </a:graphicData>
            </a:graphic>
          </p:graphicFrame>
        </mc:Fallback>
      </mc:AlternateContent>
      <p:sp>
        <p:nvSpPr>
          <p:cNvPr id="16" name="Rectangle 4">
            <a:extLst>
              <a:ext uri="{FF2B5EF4-FFF2-40B4-BE49-F238E27FC236}">
                <a16:creationId xmlns:a16="http://schemas.microsoft.com/office/drawing/2014/main" id="{6EA77FAF-B81E-4F47-9B17-C90BAD25A429}"/>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Tree>
    <p:extLst>
      <p:ext uri="{BB962C8B-B14F-4D97-AF65-F5344CB8AC3E}">
        <p14:creationId xmlns:p14="http://schemas.microsoft.com/office/powerpoint/2010/main" val="353100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22</a:t>
            </a:fld>
            <a:endParaRPr altLang="en-US" sz="900">
              <a:solidFill>
                <a:schemeClr val="bg1"/>
              </a:solidFill>
              <a:ea typeface="ヒラギノ角ゴ Pro W3"/>
              <a:cs typeface="ヒラギノ角ゴ Pro W3"/>
            </a:endParaRPr>
          </a:p>
        </p:txBody>
      </p:sp>
      <p:cxnSp>
        <p:nvCxnSpPr>
          <p:cNvPr id="7" name="Straight Arrow Connector 6">
            <a:extLst>
              <a:ext uri="{FF2B5EF4-FFF2-40B4-BE49-F238E27FC236}">
                <a16:creationId xmlns:a16="http://schemas.microsoft.com/office/drawing/2014/main" id="{992B3DE9-DCDE-4F56-AD4D-E01194BFCDD6}"/>
              </a:ext>
            </a:extLst>
          </p:cNvPr>
          <p:cNvCxnSpPr/>
          <p:nvPr/>
        </p:nvCxnSpPr>
        <p:spPr bwMode="auto">
          <a:xfrm flipV="1">
            <a:off x="5270500" y="1529121"/>
            <a:ext cx="0" cy="2547579"/>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Arrow Connector 14">
            <a:extLst>
              <a:ext uri="{FF2B5EF4-FFF2-40B4-BE49-F238E27FC236}">
                <a16:creationId xmlns:a16="http://schemas.microsoft.com/office/drawing/2014/main" id="{42153F6E-E489-4D49-B196-7164919BF4F2}"/>
              </a:ext>
            </a:extLst>
          </p:cNvPr>
          <p:cNvCxnSpPr/>
          <p:nvPr/>
        </p:nvCxnSpPr>
        <p:spPr bwMode="auto">
          <a:xfrm flipV="1">
            <a:off x="5265192" y="4071937"/>
            <a:ext cx="2800350" cy="1"/>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Arc 13">
            <a:extLst>
              <a:ext uri="{FF2B5EF4-FFF2-40B4-BE49-F238E27FC236}">
                <a16:creationId xmlns:a16="http://schemas.microsoft.com/office/drawing/2014/main" id="{352BCECF-926D-4236-8322-F367670D3824}"/>
              </a:ext>
            </a:extLst>
          </p:cNvPr>
          <p:cNvSpPr/>
          <p:nvPr/>
        </p:nvSpPr>
        <p:spPr bwMode="auto">
          <a:xfrm rot="16200000">
            <a:off x="5839859" y="1611881"/>
            <a:ext cx="3792012" cy="4920111"/>
          </a:xfrm>
          <a:prstGeom prst="arc">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B9E29C7-3684-46EF-8A84-572A2EEEB0D8}"/>
                  </a:ext>
                </a:extLst>
              </p:cNvPr>
              <p:cNvSpPr/>
              <p:nvPr/>
            </p:nvSpPr>
            <p:spPr>
              <a:xfrm>
                <a:off x="5148746" y="4071935"/>
                <a:ext cx="1959640" cy="307777"/>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𝐾</m:t>
                      </m:r>
                    </m:oMath>
                  </m:oMathPara>
                </a14:m>
                <a:endParaRPr lang="en-GB" sz="1400" i="1" dirty="0">
                  <a:solidFill>
                    <a:schemeClr val="tx1"/>
                  </a:solidFill>
                </a:endParaRPr>
              </a:p>
            </p:txBody>
          </p:sp>
        </mc:Choice>
        <mc:Fallback xmlns="">
          <p:sp>
            <p:nvSpPr>
              <p:cNvPr id="18" name="Rectangle 17">
                <a:extLst>
                  <a:ext uri="{FF2B5EF4-FFF2-40B4-BE49-F238E27FC236}">
                    <a16:creationId xmlns:a16="http://schemas.microsoft.com/office/drawing/2014/main" id="{5B9E29C7-3684-46EF-8A84-572A2EEEB0D8}"/>
                  </a:ext>
                </a:extLst>
              </p:cNvPr>
              <p:cNvSpPr>
                <a:spLocks noRot="1" noChangeAspect="1" noMove="1" noResize="1" noEditPoints="1" noAdjustHandles="1" noChangeArrowheads="1" noChangeShapeType="1" noTextEdit="1"/>
              </p:cNvSpPr>
              <p:nvPr/>
            </p:nvSpPr>
            <p:spPr>
              <a:xfrm>
                <a:off x="5148746" y="4071935"/>
                <a:ext cx="195964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55FA7D0-CF6A-4620-91A7-2671DCA4E42B}"/>
                  </a:ext>
                </a:extLst>
              </p:cNvPr>
              <p:cNvSpPr/>
              <p:nvPr/>
            </p:nvSpPr>
            <p:spPr>
              <a:xfrm>
                <a:off x="6890508" y="4051964"/>
                <a:ext cx="4278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𝐾</m:t>
                          </m:r>
                        </m:e>
                        <m:sub>
                          <m:r>
                            <a:rPr lang="en-US" sz="1400" i="1">
                              <a:latin typeface="Cambria Math" panose="02040503050406030204" pitchFamily="18" charset="0"/>
                            </a:rPr>
                            <m:t>0</m:t>
                          </m:r>
                        </m:sub>
                      </m:sSub>
                    </m:oMath>
                  </m:oMathPara>
                </a14:m>
                <a:endParaRPr lang="en-GB" sz="1400" dirty="0"/>
              </a:p>
            </p:txBody>
          </p:sp>
        </mc:Choice>
        <mc:Fallback xmlns="">
          <p:sp>
            <p:nvSpPr>
              <p:cNvPr id="16" name="Rectangle 15">
                <a:extLst>
                  <a:ext uri="{FF2B5EF4-FFF2-40B4-BE49-F238E27FC236}">
                    <a16:creationId xmlns:a16="http://schemas.microsoft.com/office/drawing/2014/main" id="{655FA7D0-CF6A-4620-91A7-2671DCA4E42B}"/>
                  </a:ext>
                </a:extLst>
              </p:cNvPr>
              <p:cNvSpPr>
                <a:spLocks noRot="1" noChangeAspect="1" noMove="1" noResize="1" noEditPoints="1" noAdjustHandles="1" noChangeArrowheads="1" noChangeShapeType="1" noTextEdit="1"/>
              </p:cNvSpPr>
              <p:nvPr/>
            </p:nvSpPr>
            <p:spPr>
              <a:xfrm>
                <a:off x="6890508" y="4051964"/>
                <a:ext cx="42780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C4B5DAA-98BF-416F-8A8C-76132D1BC199}"/>
                  </a:ext>
                </a:extLst>
              </p:cNvPr>
              <p:cNvSpPr/>
              <p:nvPr/>
            </p:nvSpPr>
            <p:spPr>
              <a:xfrm>
                <a:off x="4776249" y="2010314"/>
                <a:ext cx="3951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i="1">
                              <a:latin typeface="Cambria Math" panose="02040503050406030204" pitchFamily="18" charset="0"/>
                            </a:rPr>
                            <m:t>0</m:t>
                          </m:r>
                        </m:sub>
                      </m:sSub>
                    </m:oMath>
                  </m:oMathPara>
                </a14:m>
                <a:endParaRPr lang="en-GB" sz="1400" dirty="0"/>
              </a:p>
            </p:txBody>
          </p:sp>
        </mc:Choice>
        <mc:Fallback xmlns="">
          <p:sp>
            <p:nvSpPr>
              <p:cNvPr id="20" name="Rectangle 19">
                <a:extLst>
                  <a:ext uri="{FF2B5EF4-FFF2-40B4-BE49-F238E27FC236}">
                    <a16:creationId xmlns:a16="http://schemas.microsoft.com/office/drawing/2014/main" id="{2C4B5DAA-98BF-416F-8A8C-76132D1BC199}"/>
                  </a:ext>
                </a:extLst>
              </p:cNvPr>
              <p:cNvSpPr>
                <a:spLocks noRot="1" noChangeAspect="1" noMove="1" noResize="1" noEditPoints="1" noAdjustHandles="1" noChangeArrowheads="1" noChangeShapeType="1" noTextEdit="1"/>
              </p:cNvSpPr>
              <p:nvPr/>
            </p:nvSpPr>
            <p:spPr>
              <a:xfrm>
                <a:off x="4776249" y="2010314"/>
                <a:ext cx="395108" cy="307777"/>
              </a:xfrm>
              <a:prstGeom prst="rect">
                <a:avLst/>
              </a:prstGeom>
              <a:blipFill>
                <a:blip r:embed="rId5"/>
                <a:stretch>
                  <a:fillRect/>
                </a:stretch>
              </a:blipFill>
            </p:spPr>
            <p:txBody>
              <a:bodyPr/>
              <a:lstStyle/>
              <a:p>
                <a:r>
                  <a:rPr lang="en-GB">
                    <a:noFill/>
                  </a:rPr>
                  <a:t> </a:t>
                </a:r>
              </a:p>
            </p:txBody>
          </p:sp>
        </mc:Fallback>
      </mc:AlternateContent>
      <p:sp>
        <p:nvSpPr>
          <p:cNvPr id="21" name="Content Placeholder 2">
            <a:extLst>
              <a:ext uri="{FF2B5EF4-FFF2-40B4-BE49-F238E27FC236}">
                <a16:creationId xmlns:a16="http://schemas.microsoft.com/office/drawing/2014/main" id="{1F8B417A-5211-4D53-85FB-E414F5ACC8A9}"/>
              </a:ext>
            </a:extLst>
          </p:cNvPr>
          <p:cNvSpPr txBox="1">
            <a:spLocks/>
          </p:cNvSpPr>
          <p:nvPr/>
        </p:nvSpPr>
        <p:spPr>
          <a:xfrm>
            <a:off x="573243" y="1644875"/>
            <a:ext cx="3475521" cy="119637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140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140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1" kern="1200">
                <a:solidFill>
                  <a:srgbClr val="4140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4140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4140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In a standard macroeconomic model, the (replacement) value of an asset is equal to its future output. </a:t>
            </a:r>
          </a:p>
          <a:p>
            <a:pPr>
              <a:buFont typeface="Wingdings" panose="05000000000000000000" pitchFamily="2" charset="2"/>
              <a:buChar char="à"/>
            </a:pPr>
            <a:r>
              <a:rPr lang="en-US" sz="1400" dirty="0"/>
              <a:t>Losing €1 in asset is equivalent to losing €1 in (discounted) output.</a:t>
            </a:r>
          </a:p>
        </p:txBody>
      </p:sp>
      <p:sp>
        <p:nvSpPr>
          <p:cNvPr id="22" name="Rectangle 21">
            <a:extLst>
              <a:ext uri="{FF2B5EF4-FFF2-40B4-BE49-F238E27FC236}">
                <a16:creationId xmlns:a16="http://schemas.microsoft.com/office/drawing/2014/main" id="{24E867CA-D6A4-4AD1-A9FE-51C3DDEF3907}"/>
              </a:ext>
            </a:extLst>
          </p:cNvPr>
          <p:cNvSpPr/>
          <p:nvPr/>
        </p:nvSpPr>
        <p:spPr>
          <a:xfrm>
            <a:off x="4235139" y="1556185"/>
            <a:ext cx="1040670" cy="307777"/>
          </a:xfrm>
          <a:prstGeom prst="rect">
            <a:avLst/>
          </a:prstGeom>
        </p:spPr>
        <p:txBody>
          <a:bodyPr wrap="none">
            <a:spAutoFit/>
          </a:bodyPr>
          <a:lstStyle/>
          <a:p>
            <a:r>
              <a:rPr lang="en-US" sz="1400" dirty="0"/>
              <a:t>Production</a:t>
            </a:r>
            <a:endParaRPr lang="en-GB" sz="1400" dirty="0"/>
          </a:p>
        </p:txBody>
      </p:sp>
      <p:cxnSp>
        <p:nvCxnSpPr>
          <p:cNvPr id="19" name="Straight Connector 18">
            <a:extLst>
              <a:ext uri="{FF2B5EF4-FFF2-40B4-BE49-F238E27FC236}">
                <a16:creationId xmlns:a16="http://schemas.microsoft.com/office/drawing/2014/main" id="{68ABC023-B568-45A3-98DE-8E0C21A44C0C}"/>
              </a:ext>
            </a:extLst>
          </p:cNvPr>
          <p:cNvCxnSpPr>
            <a:cxnSpLocks/>
          </p:cNvCxnSpPr>
          <p:nvPr/>
        </p:nvCxnSpPr>
        <p:spPr bwMode="auto">
          <a:xfrm flipH="1" flipV="1">
            <a:off x="7077126" y="2239430"/>
            <a:ext cx="1" cy="18017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B0A9C1D9-CC77-4573-9CD5-B21543BAE9A2}"/>
              </a:ext>
            </a:extLst>
          </p:cNvPr>
          <p:cNvCxnSpPr>
            <a:cxnSpLocks/>
            <a:endCxn id="47" idx="4"/>
          </p:cNvCxnSpPr>
          <p:nvPr/>
        </p:nvCxnSpPr>
        <p:spPr bwMode="auto">
          <a:xfrm flipH="1" flipV="1">
            <a:off x="6097452" y="2676374"/>
            <a:ext cx="1986" cy="13908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487A5A9A-332A-4B32-86B8-93DF12D12CA0}"/>
              </a:ext>
            </a:extLst>
          </p:cNvPr>
          <p:cNvCxnSpPr>
            <a:cxnSpLocks/>
          </p:cNvCxnSpPr>
          <p:nvPr/>
        </p:nvCxnSpPr>
        <p:spPr bwMode="auto">
          <a:xfrm flipH="1">
            <a:off x="5265192" y="2239430"/>
            <a:ext cx="1811933" cy="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CE307E97-663F-4FAF-9A3B-C2DCAB4511A7}"/>
              </a:ext>
            </a:extLst>
          </p:cNvPr>
          <p:cNvSpPr/>
          <p:nvPr/>
        </p:nvSpPr>
        <p:spPr>
          <a:xfrm>
            <a:off x="6924679" y="1897428"/>
            <a:ext cx="304892" cy="307777"/>
          </a:xfrm>
          <a:prstGeom prst="rect">
            <a:avLst/>
          </a:prstGeom>
        </p:spPr>
        <p:txBody>
          <a:bodyPr wrap="none">
            <a:spAutoFit/>
          </a:bodyPr>
          <a:lstStyle/>
          <a:p>
            <a:r>
              <a:rPr lang="en-US" sz="1400" dirty="0"/>
              <a:t>A</a:t>
            </a:r>
            <a:endParaRPr lang="en-GB" sz="1400" dirty="0"/>
          </a:p>
        </p:txBody>
      </p:sp>
      <p:sp>
        <p:nvSpPr>
          <p:cNvPr id="13" name="Oval 12">
            <a:extLst>
              <a:ext uri="{FF2B5EF4-FFF2-40B4-BE49-F238E27FC236}">
                <a16:creationId xmlns:a16="http://schemas.microsoft.com/office/drawing/2014/main" id="{3BAAB3EB-7A25-4421-9DFD-3A5FC2BC8F81}"/>
              </a:ext>
            </a:extLst>
          </p:cNvPr>
          <p:cNvSpPr/>
          <p:nvPr/>
        </p:nvSpPr>
        <p:spPr bwMode="auto">
          <a:xfrm>
            <a:off x="7058842" y="221790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33" name="Straight Arrow Connector 32">
            <a:extLst>
              <a:ext uri="{FF2B5EF4-FFF2-40B4-BE49-F238E27FC236}">
                <a16:creationId xmlns:a16="http://schemas.microsoft.com/office/drawing/2014/main" id="{F37DB272-5C1F-49FD-B6A4-7AD65189F607}"/>
              </a:ext>
            </a:extLst>
          </p:cNvPr>
          <p:cNvCxnSpPr/>
          <p:nvPr/>
        </p:nvCxnSpPr>
        <p:spPr bwMode="auto">
          <a:xfrm flipH="1">
            <a:off x="6126661" y="4359688"/>
            <a:ext cx="950465"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Arrow Connector 37">
            <a:extLst>
              <a:ext uri="{FF2B5EF4-FFF2-40B4-BE49-F238E27FC236}">
                <a16:creationId xmlns:a16="http://schemas.microsoft.com/office/drawing/2014/main" id="{06C64D00-7543-4575-BA53-0AAF2C863F77}"/>
              </a:ext>
            </a:extLst>
          </p:cNvPr>
          <p:cNvCxnSpPr/>
          <p:nvPr/>
        </p:nvCxnSpPr>
        <p:spPr bwMode="auto">
          <a:xfrm flipH="1">
            <a:off x="5152607" y="2243304"/>
            <a:ext cx="2535" cy="43200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42">
            <a:extLst>
              <a:ext uri="{FF2B5EF4-FFF2-40B4-BE49-F238E27FC236}">
                <a16:creationId xmlns:a16="http://schemas.microsoft.com/office/drawing/2014/main" id="{D21EE5E4-3F13-4518-9186-B3E97EB850A1}"/>
              </a:ext>
            </a:extLst>
          </p:cNvPr>
          <p:cNvCxnSpPr>
            <a:cxnSpLocks/>
          </p:cNvCxnSpPr>
          <p:nvPr/>
        </p:nvCxnSpPr>
        <p:spPr bwMode="auto">
          <a:xfrm flipH="1">
            <a:off x="5275809" y="2660819"/>
            <a:ext cx="81438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Oval 46">
            <a:extLst>
              <a:ext uri="{FF2B5EF4-FFF2-40B4-BE49-F238E27FC236}">
                <a16:creationId xmlns:a16="http://schemas.microsoft.com/office/drawing/2014/main" id="{71499668-C4A8-44D7-AA8F-09534414F3C9}"/>
              </a:ext>
            </a:extLst>
          </p:cNvPr>
          <p:cNvSpPr/>
          <p:nvPr/>
        </p:nvSpPr>
        <p:spPr bwMode="auto">
          <a:xfrm>
            <a:off x="6074592" y="263065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48" name="Rectangle 47">
            <a:extLst>
              <a:ext uri="{FF2B5EF4-FFF2-40B4-BE49-F238E27FC236}">
                <a16:creationId xmlns:a16="http://schemas.microsoft.com/office/drawing/2014/main" id="{F4CB0B43-2552-4D07-8161-CBBD3F8B0322}"/>
              </a:ext>
            </a:extLst>
          </p:cNvPr>
          <p:cNvSpPr/>
          <p:nvPr/>
        </p:nvSpPr>
        <p:spPr>
          <a:xfrm>
            <a:off x="6115034" y="2556492"/>
            <a:ext cx="304892" cy="307777"/>
          </a:xfrm>
          <a:prstGeom prst="rect">
            <a:avLst/>
          </a:prstGeom>
        </p:spPr>
        <p:txBody>
          <a:bodyPr wrap="none">
            <a:spAutoFit/>
          </a:bodyPr>
          <a:lstStyle/>
          <a:p>
            <a:r>
              <a:rPr lang="en-US" sz="1400" dirty="0"/>
              <a:t>B</a:t>
            </a:r>
            <a:endParaRPr lang="en-GB" sz="1400" dirty="0"/>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4EDECD65-99C0-4949-9194-12D9A02D14AB}"/>
                  </a:ext>
                </a:extLst>
              </p:cNvPr>
              <p:cNvSpPr/>
              <p:nvPr/>
            </p:nvSpPr>
            <p:spPr>
              <a:xfrm>
                <a:off x="4782960" y="2485798"/>
                <a:ext cx="39094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1</m:t>
                          </m:r>
                        </m:sub>
                      </m:sSub>
                    </m:oMath>
                  </m:oMathPara>
                </a14:m>
                <a:endParaRPr lang="en-GB" sz="1400" dirty="0"/>
              </a:p>
            </p:txBody>
          </p:sp>
        </mc:Choice>
        <mc:Fallback xmlns="">
          <p:sp>
            <p:nvSpPr>
              <p:cNvPr id="50" name="Rectangle 49">
                <a:extLst>
                  <a:ext uri="{FF2B5EF4-FFF2-40B4-BE49-F238E27FC236}">
                    <a16:creationId xmlns:a16="http://schemas.microsoft.com/office/drawing/2014/main" id="{4EDECD65-99C0-4949-9194-12D9A02D14AB}"/>
                  </a:ext>
                </a:extLst>
              </p:cNvPr>
              <p:cNvSpPr>
                <a:spLocks noRot="1" noChangeAspect="1" noMove="1" noResize="1" noEditPoints="1" noAdjustHandles="1" noChangeArrowheads="1" noChangeShapeType="1" noTextEdit="1"/>
              </p:cNvSpPr>
              <p:nvPr/>
            </p:nvSpPr>
            <p:spPr>
              <a:xfrm>
                <a:off x="4782960" y="2485798"/>
                <a:ext cx="390940" cy="307777"/>
              </a:xfrm>
              <a:prstGeom prst="rect">
                <a:avLst/>
              </a:prstGeom>
              <a:blipFill>
                <a:blip r:embed="rId6"/>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4D4DB21C-B2A0-4D35-9DFC-2719D9229282}"/>
              </a:ext>
            </a:extLst>
          </p:cNvPr>
          <p:cNvSpPr/>
          <p:nvPr/>
        </p:nvSpPr>
        <p:spPr>
          <a:xfrm>
            <a:off x="565425" y="3158372"/>
            <a:ext cx="3475515" cy="523220"/>
          </a:xfrm>
          <a:prstGeom prst="rect">
            <a:avLst/>
          </a:prstGeom>
        </p:spPr>
        <p:txBody>
          <a:bodyPr wrap="square">
            <a:spAutoFit/>
          </a:bodyPr>
          <a:lstStyle/>
          <a:p>
            <a:r>
              <a:rPr lang="en-US" sz="1400" b="1" dirty="0"/>
              <a:t>This is valid only if capital can be freely and instantaneously reallocated</a:t>
            </a:r>
            <a:endParaRPr lang="en-US" sz="1400" dirty="0"/>
          </a:p>
        </p:txBody>
      </p:sp>
      <p:sp>
        <p:nvSpPr>
          <p:cNvPr id="56" name="Rectangle 55">
            <a:extLst>
              <a:ext uri="{FF2B5EF4-FFF2-40B4-BE49-F238E27FC236}">
                <a16:creationId xmlns:a16="http://schemas.microsoft.com/office/drawing/2014/main" id="{FD87E80D-C612-4DB5-81DE-EFFFA3DA11DB}"/>
              </a:ext>
            </a:extLst>
          </p:cNvPr>
          <p:cNvSpPr/>
          <p:nvPr/>
        </p:nvSpPr>
        <p:spPr>
          <a:xfrm>
            <a:off x="6836958" y="4494783"/>
            <a:ext cx="2307042" cy="246221"/>
          </a:xfrm>
          <a:prstGeom prst="rect">
            <a:avLst/>
          </a:prstGeom>
        </p:spPr>
        <p:txBody>
          <a:bodyPr wrap="none">
            <a:spAutoFit/>
          </a:bodyPr>
          <a:lstStyle/>
          <a:p>
            <a:r>
              <a:rPr lang="en-US" sz="1000" i="1" dirty="0"/>
              <a:t>See </a:t>
            </a:r>
            <a:r>
              <a:rPr lang="en-US" sz="1000" i="1" dirty="0">
                <a:hlinkClick r:id="rId7"/>
              </a:rPr>
              <a:t>Hallegatte and Vogt-</a:t>
            </a:r>
            <a:r>
              <a:rPr lang="en-US" sz="1000" i="1" dirty="0" err="1">
                <a:hlinkClick r:id="rId7"/>
              </a:rPr>
              <a:t>Schilb</a:t>
            </a:r>
            <a:r>
              <a:rPr lang="en-US" sz="1000" i="1" dirty="0">
                <a:hlinkClick r:id="rId7"/>
              </a:rPr>
              <a:t>, 2019</a:t>
            </a:r>
            <a:endParaRPr lang="en-GB" sz="1000" dirty="0"/>
          </a:p>
        </p:txBody>
      </p:sp>
      <p:sp>
        <p:nvSpPr>
          <p:cNvPr id="57" name="Rectangle 56">
            <a:extLst>
              <a:ext uri="{FF2B5EF4-FFF2-40B4-BE49-F238E27FC236}">
                <a16:creationId xmlns:a16="http://schemas.microsoft.com/office/drawing/2014/main" id="{2F4592BD-7BDC-47DE-8536-23474F0A37B2}"/>
              </a:ext>
            </a:extLst>
          </p:cNvPr>
          <p:cNvSpPr/>
          <p:nvPr/>
        </p:nvSpPr>
        <p:spPr>
          <a:xfrm>
            <a:off x="7830947" y="4071934"/>
            <a:ext cx="742511" cy="307777"/>
          </a:xfrm>
          <a:prstGeom prst="rect">
            <a:avLst/>
          </a:prstGeom>
        </p:spPr>
        <p:txBody>
          <a:bodyPr wrap="none">
            <a:spAutoFit/>
          </a:bodyPr>
          <a:lstStyle/>
          <a:p>
            <a:r>
              <a:rPr lang="en-US" sz="1400" dirty="0"/>
              <a:t>Capital</a:t>
            </a:r>
            <a:endParaRPr lang="en-GB" sz="1400" dirty="0"/>
          </a:p>
        </p:txBody>
      </p:sp>
      <p:sp>
        <p:nvSpPr>
          <p:cNvPr id="58" name="Rectangle 4">
            <a:extLst>
              <a:ext uri="{FF2B5EF4-FFF2-40B4-BE49-F238E27FC236}">
                <a16:creationId xmlns:a16="http://schemas.microsoft.com/office/drawing/2014/main" id="{EB02B9BD-B8AD-4FE8-9A30-AAFA5282370A}"/>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Tree>
    <p:extLst>
      <p:ext uri="{BB962C8B-B14F-4D97-AF65-F5344CB8AC3E}">
        <p14:creationId xmlns:p14="http://schemas.microsoft.com/office/powerpoint/2010/main" val="37310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23</a:t>
            </a:fld>
            <a:endParaRPr altLang="en-US" sz="900">
              <a:solidFill>
                <a:schemeClr val="bg1"/>
              </a:solidFill>
              <a:ea typeface="ヒラギノ角ゴ Pro W3"/>
              <a:cs typeface="ヒラギノ角ゴ Pro W3"/>
            </a:endParaRPr>
          </a:p>
        </p:txBody>
      </p:sp>
      <p:cxnSp>
        <p:nvCxnSpPr>
          <p:cNvPr id="15" name="Straight Arrow Connector 14">
            <a:extLst>
              <a:ext uri="{FF2B5EF4-FFF2-40B4-BE49-F238E27FC236}">
                <a16:creationId xmlns:a16="http://schemas.microsoft.com/office/drawing/2014/main" id="{42153F6E-E489-4D49-B196-7164919BF4F2}"/>
              </a:ext>
            </a:extLst>
          </p:cNvPr>
          <p:cNvCxnSpPr/>
          <p:nvPr/>
        </p:nvCxnSpPr>
        <p:spPr bwMode="auto">
          <a:xfrm flipV="1">
            <a:off x="5265192" y="4071937"/>
            <a:ext cx="2800350" cy="1"/>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Arc 13">
            <a:extLst>
              <a:ext uri="{FF2B5EF4-FFF2-40B4-BE49-F238E27FC236}">
                <a16:creationId xmlns:a16="http://schemas.microsoft.com/office/drawing/2014/main" id="{352BCECF-926D-4236-8322-F367670D3824}"/>
              </a:ext>
            </a:extLst>
          </p:cNvPr>
          <p:cNvSpPr/>
          <p:nvPr/>
        </p:nvSpPr>
        <p:spPr bwMode="auto">
          <a:xfrm rot="16200000">
            <a:off x="5839859" y="1611881"/>
            <a:ext cx="3792012" cy="4920111"/>
          </a:xfrm>
          <a:prstGeom prst="arc">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B9E29C7-3684-46EF-8A84-572A2EEEB0D8}"/>
                  </a:ext>
                </a:extLst>
              </p:cNvPr>
              <p:cNvSpPr/>
              <p:nvPr/>
            </p:nvSpPr>
            <p:spPr>
              <a:xfrm>
                <a:off x="5148746" y="4071935"/>
                <a:ext cx="1959640" cy="307777"/>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𝐾</m:t>
                      </m:r>
                    </m:oMath>
                  </m:oMathPara>
                </a14:m>
                <a:endParaRPr lang="en-GB" sz="1400" i="1" dirty="0">
                  <a:solidFill>
                    <a:schemeClr val="tx1"/>
                  </a:solidFill>
                </a:endParaRPr>
              </a:p>
            </p:txBody>
          </p:sp>
        </mc:Choice>
        <mc:Fallback xmlns="">
          <p:sp>
            <p:nvSpPr>
              <p:cNvPr id="18" name="Rectangle 17">
                <a:extLst>
                  <a:ext uri="{FF2B5EF4-FFF2-40B4-BE49-F238E27FC236}">
                    <a16:creationId xmlns:a16="http://schemas.microsoft.com/office/drawing/2014/main" id="{5B9E29C7-3684-46EF-8A84-572A2EEEB0D8}"/>
                  </a:ext>
                </a:extLst>
              </p:cNvPr>
              <p:cNvSpPr>
                <a:spLocks noRot="1" noChangeAspect="1" noMove="1" noResize="1" noEditPoints="1" noAdjustHandles="1" noChangeArrowheads="1" noChangeShapeType="1" noTextEdit="1"/>
              </p:cNvSpPr>
              <p:nvPr/>
            </p:nvSpPr>
            <p:spPr>
              <a:xfrm>
                <a:off x="5148746" y="4071935"/>
                <a:ext cx="195964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55FA7D0-CF6A-4620-91A7-2671DCA4E42B}"/>
                  </a:ext>
                </a:extLst>
              </p:cNvPr>
              <p:cNvSpPr/>
              <p:nvPr/>
            </p:nvSpPr>
            <p:spPr>
              <a:xfrm>
                <a:off x="6890508" y="4051964"/>
                <a:ext cx="4278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𝐾</m:t>
                          </m:r>
                        </m:e>
                        <m:sub>
                          <m:r>
                            <a:rPr lang="en-US" sz="1400" i="1">
                              <a:latin typeface="Cambria Math" panose="02040503050406030204" pitchFamily="18" charset="0"/>
                            </a:rPr>
                            <m:t>0</m:t>
                          </m:r>
                        </m:sub>
                      </m:sSub>
                    </m:oMath>
                  </m:oMathPara>
                </a14:m>
                <a:endParaRPr lang="en-GB" sz="1400" dirty="0"/>
              </a:p>
            </p:txBody>
          </p:sp>
        </mc:Choice>
        <mc:Fallback xmlns="">
          <p:sp>
            <p:nvSpPr>
              <p:cNvPr id="16" name="Rectangle 15">
                <a:extLst>
                  <a:ext uri="{FF2B5EF4-FFF2-40B4-BE49-F238E27FC236}">
                    <a16:creationId xmlns:a16="http://schemas.microsoft.com/office/drawing/2014/main" id="{655FA7D0-CF6A-4620-91A7-2671DCA4E42B}"/>
                  </a:ext>
                </a:extLst>
              </p:cNvPr>
              <p:cNvSpPr>
                <a:spLocks noRot="1" noChangeAspect="1" noMove="1" noResize="1" noEditPoints="1" noAdjustHandles="1" noChangeArrowheads="1" noChangeShapeType="1" noTextEdit="1"/>
              </p:cNvSpPr>
              <p:nvPr/>
            </p:nvSpPr>
            <p:spPr>
              <a:xfrm>
                <a:off x="6890508" y="4051964"/>
                <a:ext cx="42780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C4B5DAA-98BF-416F-8A8C-76132D1BC199}"/>
                  </a:ext>
                </a:extLst>
              </p:cNvPr>
              <p:cNvSpPr/>
              <p:nvPr/>
            </p:nvSpPr>
            <p:spPr>
              <a:xfrm>
                <a:off x="4776249" y="2010314"/>
                <a:ext cx="3951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i="1">
                              <a:latin typeface="Cambria Math" panose="02040503050406030204" pitchFamily="18" charset="0"/>
                            </a:rPr>
                            <m:t>0</m:t>
                          </m:r>
                        </m:sub>
                      </m:sSub>
                    </m:oMath>
                  </m:oMathPara>
                </a14:m>
                <a:endParaRPr lang="en-GB" sz="1400" dirty="0"/>
              </a:p>
            </p:txBody>
          </p:sp>
        </mc:Choice>
        <mc:Fallback xmlns="">
          <p:sp>
            <p:nvSpPr>
              <p:cNvPr id="20" name="Rectangle 19">
                <a:extLst>
                  <a:ext uri="{FF2B5EF4-FFF2-40B4-BE49-F238E27FC236}">
                    <a16:creationId xmlns:a16="http://schemas.microsoft.com/office/drawing/2014/main" id="{2C4B5DAA-98BF-416F-8A8C-76132D1BC199}"/>
                  </a:ext>
                </a:extLst>
              </p:cNvPr>
              <p:cNvSpPr>
                <a:spLocks noRot="1" noChangeAspect="1" noMove="1" noResize="1" noEditPoints="1" noAdjustHandles="1" noChangeArrowheads="1" noChangeShapeType="1" noTextEdit="1"/>
              </p:cNvSpPr>
              <p:nvPr/>
            </p:nvSpPr>
            <p:spPr>
              <a:xfrm>
                <a:off x="4776249" y="2010314"/>
                <a:ext cx="395108" cy="307777"/>
              </a:xfrm>
              <a:prstGeom prst="rect">
                <a:avLst/>
              </a:prstGeom>
              <a:blipFill>
                <a:blip r:embed="rId5"/>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24E867CA-D6A4-4AD1-A9FE-51C3DDEF3907}"/>
              </a:ext>
            </a:extLst>
          </p:cNvPr>
          <p:cNvSpPr/>
          <p:nvPr/>
        </p:nvSpPr>
        <p:spPr>
          <a:xfrm>
            <a:off x="4235139" y="1556185"/>
            <a:ext cx="1040670" cy="307777"/>
          </a:xfrm>
          <a:prstGeom prst="rect">
            <a:avLst/>
          </a:prstGeom>
        </p:spPr>
        <p:txBody>
          <a:bodyPr wrap="none">
            <a:spAutoFit/>
          </a:bodyPr>
          <a:lstStyle/>
          <a:p>
            <a:r>
              <a:rPr lang="en-US" sz="1400" dirty="0"/>
              <a:t>Production</a:t>
            </a:r>
            <a:endParaRPr lang="en-GB" sz="1400" dirty="0"/>
          </a:p>
        </p:txBody>
      </p:sp>
      <p:sp>
        <p:nvSpPr>
          <p:cNvPr id="23" name="Rectangle 22">
            <a:extLst>
              <a:ext uri="{FF2B5EF4-FFF2-40B4-BE49-F238E27FC236}">
                <a16:creationId xmlns:a16="http://schemas.microsoft.com/office/drawing/2014/main" id="{F3EEA8ED-D256-44A7-83F7-AF878C550786}"/>
              </a:ext>
            </a:extLst>
          </p:cNvPr>
          <p:cNvSpPr/>
          <p:nvPr/>
        </p:nvSpPr>
        <p:spPr>
          <a:xfrm>
            <a:off x="7830947" y="4071934"/>
            <a:ext cx="742511" cy="307777"/>
          </a:xfrm>
          <a:prstGeom prst="rect">
            <a:avLst/>
          </a:prstGeom>
        </p:spPr>
        <p:txBody>
          <a:bodyPr wrap="none">
            <a:spAutoFit/>
          </a:bodyPr>
          <a:lstStyle/>
          <a:p>
            <a:r>
              <a:rPr lang="en-US" sz="1400" dirty="0"/>
              <a:t>Capital</a:t>
            </a:r>
            <a:endParaRPr lang="en-GB" sz="1400" dirty="0"/>
          </a:p>
        </p:txBody>
      </p:sp>
      <p:cxnSp>
        <p:nvCxnSpPr>
          <p:cNvPr id="19" name="Straight Connector 18">
            <a:extLst>
              <a:ext uri="{FF2B5EF4-FFF2-40B4-BE49-F238E27FC236}">
                <a16:creationId xmlns:a16="http://schemas.microsoft.com/office/drawing/2014/main" id="{68ABC023-B568-45A3-98DE-8E0C21A44C0C}"/>
              </a:ext>
            </a:extLst>
          </p:cNvPr>
          <p:cNvCxnSpPr>
            <a:cxnSpLocks/>
          </p:cNvCxnSpPr>
          <p:nvPr/>
        </p:nvCxnSpPr>
        <p:spPr bwMode="auto">
          <a:xfrm flipH="1" flipV="1">
            <a:off x="7077126" y="2239430"/>
            <a:ext cx="1" cy="18017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487A5A9A-332A-4B32-86B8-93DF12D12CA0}"/>
              </a:ext>
            </a:extLst>
          </p:cNvPr>
          <p:cNvCxnSpPr>
            <a:cxnSpLocks/>
          </p:cNvCxnSpPr>
          <p:nvPr/>
        </p:nvCxnSpPr>
        <p:spPr bwMode="auto">
          <a:xfrm flipH="1">
            <a:off x="5265192" y="2239430"/>
            <a:ext cx="1811933" cy="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CE307E97-663F-4FAF-9A3B-C2DCAB4511A7}"/>
              </a:ext>
            </a:extLst>
          </p:cNvPr>
          <p:cNvSpPr/>
          <p:nvPr/>
        </p:nvSpPr>
        <p:spPr>
          <a:xfrm>
            <a:off x="6924679" y="1897428"/>
            <a:ext cx="304892" cy="307777"/>
          </a:xfrm>
          <a:prstGeom prst="rect">
            <a:avLst/>
          </a:prstGeom>
        </p:spPr>
        <p:txBody>
          <a:bodyPr wrap="none">
            <a:spAutoFit/>
          </a:bodyPr>
          <a:lstStyle/>
          <a:p>
            <a:r>
              <a:rPr lang="en-US" sz="1400" dirty="0"/>
              <a:t>A</a:t>
            </a:r>
            <a:endParaRPr lang="en-GB" sz="1400" dirty="0"/>
          </a:p>
        </p:txBody>
      </p:sp>
      <p:sp>
        <p:nvSpPr>
          <p:cNvPr id="13" name="Oval 12">
            <a:extLst>
              <a:ext uri="{FF2B5EF4-FFF2-40B4-BE49-F238E27FC236}">
                <a16:creationId xmlns:a16="http://schemas.microsoft.com/office/drawing/2014/main" id="{3BAAB3EB-7A25-4421-9DFD-3A5FC2BC8F81}"/>
              </a:ext>
            </a:extLst>
          </p:cNvPr>
          <p:cNvSpPr/>
          <p:nvPr/>
        </p:nvSpPr>
        <p:spPr bwMode="auto">
          <a:xfrm>
            <a:off x="7058842" y="221790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33" name="Straight Arrow Connector 32">
            <a:extLst>
              <a:ext uri="{FF2B5EF4-FFF2-40B4-BE49-F238E27FC236}">
                <a16:creationId xmlns:a16="http://schemas.microsoft.com/office/drawing/2014/main" id="{F37DB272-5C1F-49FD-B6A4-7AD65189F607}"/>
              </a:ext>
            </a:extLst>
          </p:cNvPr>
          <p:cNvCxnSpPr/>
          <p:nvPr/>
        </p:nvCxnSpPr>
        <p:spPr bwMode="auto">
          <a:xfrm flipH="1">
            <a:off x="6126661" y="4359688"/>
            <a:ext cx="950465"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Arrow Connector 37">
            <a:extLst>
              <a:ext uri="{FF2B5EF4-FFF2-40B4-BE49-F238E27FC236}">
                <a16:creationId xmlns:a16="http://schemas.microsoft.com/office/drawing/2014/main" id="{06C64D00-7543-4575-BA53-0AAF2C863F77}"/>
              </a:ext>
            </a:extLst>
          </p:cNvPr>
          <p:cNvCxnSpPr/>
          <p:nvPr/>
        </p:nvCxnSpPr>
        <p:spPr bwMode="auto">
          <a:xfrm>
            <a:off x="5147524" y="2243305"/>
            <a:ext cx="0" cy="43200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42">
            <a:extLst>
              <a:ext uri="{FF2B5EF4-FFF2-40B4-BE49-F238E27FC236}">
                <a16:creationId xmlns:a16="http://schemas.microsoft.com/office/drawing/2014/main" id="{D21EE5E4-3F13-4518-9186-B3E97EB850A1}"/>
              </a:ext>
            </a:extLst>
          </p:cNvPr>
          <p:cNvCxnSpPr>
            <a:cxnSpLocks/>
          </p:cNvCxnSpPr>
          <p:nvPr/>
        </p:nvCxnSpPr>
        <p:spPr bwMode="auto">
          <a:xfrm flipH="1">
            <a:off x="5275809" y="2660819"/>
            <a:ext cx="81438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Oval 46">
            <a:extLst>
              <a:ext uri="{FF2B5EF4-FFF2-40B4-BE49-F238E27FC236}">
                <a16:creationId xmlns:a16="http://schemas.microsoft.com/office/drawing/2014/main" id="{71499668-C4A8-44D7-AA8F-09534414F3C9}"/>
              </a:ext>
            </a:extLst>
          </p:cNvPr>
          <p:cNvSpPr/>
          <p:nvPr/>
        </p:nvSpPr>
        <p:spPr bwMode="auto">
          <a:xfrm>
            <a:off x="6074592" y="263065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48" name="Rectangle 47">
            <a:extLst>
              <a:ext uri="{FF2B5EF4-FFF2-40B4-BE49-F238E27FC236}">
                <a16:creationId xmlns:a16="http://schemas.microsoft.com/office/drawing/2014/main" id="{F4CB0B43-2552-4D07-8161-CBBD3F8B0322}"/>
              </a:ext>
            </a:extLst>
          </p:cNvPr>
          <p:cNvSpPr/>
          <p:nvPr/>
        </p:nvSpPr>
        <p:spPr>
          <a:xfrm>
            <a:off x="6115034" y="2556492"/>
            <a:ext cx="304892" cy="307777"/>
          </a:xfrm>
          <a:prstGeom prst="rect">
            <a:avLst/>
          </a:prstGeom>
        </p:spPr>
        <p:txBody>
          <a:bodyPr wrap="none">
            <a:spAutoFit/>
          </a:bodyPr>
          <a:lstStyle/>
          <a:p>
            <a:r>
              <a:rPr lang="en-US" sz="1400" dirty="0"/>
              <a:t>B</a:t>
            </a:r>
            <a:endParaRPr lang="en-GB" sz="1400" dirty="0"/>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4EDECD65-99C0-4949-9194-12D9A02D14AB}"/>
                  </a:ext>
                </a:extLst>
              </p:cNvPr>
              <p:cNvSpPr/>
              <p:nvPr/>
            </p:nvSpPr>
            <p:spPr>
              <a:xfrm>
                <a:off x="4782960" y="2485798"/>
                <a:ext cx="39094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1</m:t>
                          </m:r>
                        </m:sub>
                      </m:sSub>
                    </m:oMath>
                  </m:oMathPara>
                </a14:m>
                <a:endParaRPr lang="en-GB" sz="1400" dirty="0"/>
              </a:p>
            </p:txBody>
          </p:sp>
        </mc:Choice>
        <mc:Fallback xmlns="">
          <p:sp>
            <p:nvSpPr>
              <p:cNvPr id="50" name="Rectangle 49">
                <a:extLst>
                  <a:ext uri="{FF2B5EF4-FFF2-40B4-BE49-F238E27FC236}">
                    <a16:creationId xmlns:a16="http://schemas.microsoft.com/office/drawing/2014/main" id="{4EDECD65-99C0-4949-9194-12D9A02D14AB}"/>
                  </a:ext>
                </a:extLst>
              </p:cNvPr>
              <p:cNvSpPr>
                <a:spLocks noRot="1" noChangeAspect="1" noMove="1" noResize="1" noEditPoints="1" noAdjustHandles="1" noChangeArrowheads="1" noChangeShapeType="1" noTextEdit="1"/>
              </p:cNvSpPr>
              <p:nvPr/>
            </p:nvSpPr>
            <p:spPr>
              <a:xfrm>
                <a:off x="4782960" y="2485798"/>
                <a:ext cx="390940" cy="307777"/>
              </a:xfrm>
              <a:prstGeom prst="rect">
                <a:avLst/>
              </a:prstGeom>
              <a:blipFill>
                <a:blip r:embed="rId6"/>
                <a:stretch>
                  <a:fillRect/>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6311FD08-BDAB-4188-A6FA-F2E79DE6AF07}"/>
              </a:ext>
            </a:extLst>
          </p:cNvPr>
          <p:cNvSpPr/>
          <p:nvPr/>
        </p:nvSpPr>
        <p:spPr bwMode="auto">
          <a:xfrm rot="16200000">
            <a:off x="6503465" y="1617099"/>
            <a:ext cx="2454183" cy="4920112"/>
          </a:xfrm>
          <a:prstGeom prst="arc">
            <a:avLst>
              <a:gd name="adj1" fmla="val 16200000"/>
              <a:gd name="adj2" fmla="val 21582603"/>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p:sp>
        <p:nvSpPr>
          <p:cNvPr id="35" name="Rectangle 34">
            <a:extLst>
              <a:ext uri="{FF2B5EF4-FFF2-40B4-BE49-F238E27FC236}">
                <a16:creationId xmlns:a16="http://schemas.microsoft.com/office/drawing/2014/main" id="{F4DBCAE5-C822-459A-BFA6-3E7EDD02E5A9}"/>
              </a:ext>
            </a:extLst>
          </p:cNvPr>
          <p:cNvSpPr/>
          <p:nvPr/>
        </p:nvSpPr>
        <p:spPr>
          <a:xfrm>
            <a:off x="7092723" y="2868923"/>
            <a:ext cx="344966" cy="307777"/>
          </a:xfrm>
          <a:prstGeom prst="rect">
            <a:avLst/>
          </a:prstGeom>
        </p:spPr>
        <p:txBody>
          <a:bodyPr wrap="none">
            <a:spAutoFit/>
          </a:bodyPr>
          <a:lstStyle/>
          <a:p>
            <a:r>
              <a:rPr lang="en-US" sz="1400" dirty="0"/>
              <a:t>B’</a:t>
            </a:r>
            <a:endParaRPr lang="en-GB" sz="1400" dirty="0"/>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A70F7C3-3487-4933-84AD-3DF4F183856B}"/>
                  </a:ext>
                </a:extLst>
              </p:cNvPr>
              <p:cNvSpPr/>
              <p:nvPr/>
            </p:nvSpPr>
            <p:spPr>
              <a:xfrm>
                <a:off x="4776703" y="2724066"/>
                <a:ext cx="3951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2</m:t>
                          </m:r>
                        </m:sub>
                      </m:sSub>
                    </m:oMath>
                  </m:oMathPara>
                </a14:m>
                <a:endParaRPr lang="en-GB" sz="1400" dirty="0"/>
              </a:p>
            </p:txBody>
          </p:sp>
        </mc:Choice>
        <mc:Fallback xmlns="">
          <p:sp>
            <p:nvSpPr>
              <p:cNvPr id="36" name="Rectangle 35">
                <a:extLst>
                  <a:ext uri="{FF2B5EF4-FFF2-40B4-BE49-F238E27FC236}">
                    <a16:creationId xmlns:a16="http://schemas.microsoft.com/office/drawing/2014/main" id="{FA70F7C3-3487-4933-84AD-3DF4F183856B}"/>
                  </a:ext>
                </a:extLst>
              </p:cNvPr>
              <p:cNvSpPr>
                <a:spLocks noRot="1" noChangeAspect="1" noMove="1" noResize="1" noEditPoints="1" noAdjustHandles="1" noChangeArrowheads="1" noChangeShapeType="1" noTextEdit="1"/>
              </p:cNvSpPr>
              <p:nvPr/>
            </p:nvSpPr>
            <p:spPr>
              <a:xfrm>
                <a:off x="4776703" y="2724066"/>
                <a:ext cx="395108" cy="307777"/>
              </a:xfrm>
              <a:prstGeom prst="rect">
                <a:avLst/>
              </a:prstGeom>
              <a:blipFill>
                <a:blip r:embed="rId7"/>
                <a:stretch>
                  <a:fillRect/>
                </a:stretch>
              </a:blipFill>
            </p:spPr>
            <p:txBody>
              <a:bodyPr/>
              <a:lstStyle/>
              <a:p>
                <a:r>
                  <a:rPr lang="en-GB">
                    <a:noFill/>
                  </a:rPr>
                  <a:t> </a:t>
                </a:r>
              </a:p>
            </p:txBody>
          </p:sp>
        </mc:Fallback>
      </mc:AlternateContent>
      <p:cxnSp>
        <p:nvCxnSpPr>
          <p:cNvPr id="37" name="Straight Connector 36">
            <a:extLst>
              <a:ext uri="{FF2B5EF4-FFF2-40B4-BE49-F238E27FC236}">
                <a16:creationId xmlns:a16="http://schemas.microsoft.com/office/drawing/2014/main" id="{6EFF5BA1-031C-4069-AA07-379325792453}"/>
              </a:ext>
            </a:extLst>
          </p:cNvPr>
          <p:cNvCxnSpPr>
            <a:cxnSpLocks/>
          </p:cNvCxnSpPr>
          <p:nvPr/>
        </p:nvCxnSpPr>
        <p:spPr bwMode="auto">
          <a:xfrm flipH="1">
            <a:off x="5275808" y="2898494"/>
            <a:ext cx="1811933" cy="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C7C806DD-B183-4B93-8B21-75E2D3814264}"/>
              </a:ext>
            </a:extLst>
          </p:cNvPr>
          <p:cNvSpPr/>
          <p:nvPr/>
        </p:nvSpPr>
        <p:spPr bwMode="auto">
          <a:xfrm>
            <a:off x="7058842" y="287830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44" name="Straight Connector 43">
            <a:extLst>
              <a:ext uri="{FF2B5EF4-FFF2-40B4-BE49-F238E27FC236}">
                <a16:creationId xmlns:a16="http://schemas.microsoft.com/office/drawing/2014/main" id="{3AC39F91-9202-45ED-9969-121B83257E73}"/>
              </a:ext>
            </a:extLst>
          </p:cNvPr>
          <p:cNvCxnSpPr>
            <a:cxnSpLocks/>
          </p:cNvCxnSpPr>
          <p:nvPr/>
        </p:nvCxnSpPr>
        <p:spPr bwMode="auto">
          <a:xfrm flipH="1" flipV="1">
            <a:off x="6097452" y="2676374"/>
            <a:ext cx="1986" cy="13908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2E3F7445-42FC-4495-B365-038AA3768AF1}"/>
              </a:ext>
            </a:extLst>
          </p:cNvPr>
          <p:cNvCxnSpPr/>
          <p:nvPr/>
        </p:nvCxnSpPr>
        <p:spPr bwMode="auto">
          <a:xfrm flipV="1">
            <a:off x="5270500" y="1529121"/>
            <a:ext cx="0" cy="2547579"/>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Rectangle 55">
            <a:extLst>
              <a:ext uri="{FF2B5EF4-FFF2-40B4-BE49-F238E27FC236}">
                <a16:creationId xmlns:a16="http://schemas.microsoft.com/office/drawing/2014/main" id="{35DF5D12-C9B5-4340-8945-0EEE54BAE982}"/>
              </a:ext>
            </a:extLst>
          </p:cNvPr>
          <p:cNvSpPr/>
          <p:nvPr/>
        </p:nvSpPr>
        <p:spPr>
          <a:xfrm>
            <a:off x="452764" y="3871906"/>
            <a:ext cx="3475515" cy="523220"/>
          </a:xfrm>
          <a:prstGeom prst="rect">
            <a:avLst/>
          </a:prstGeom>
        </p:spPr>
        <p:txBody>
          <a:bodyPr wrap="square">
            <a:spAutoFit/>
          </a:bodyPr>
          <a:lstStyle/>
          <a:p>
            <a:r>
              <a:rPr lang="en-GB" sz="1400" b="1" dirty="0"/>
              <a:t>Reconstruction has a higher marginal returns than other investments</a:t>
            </a:r>
          </a:p>
        </p:txBody>
      </p:sp>
      <p:cxnSp>
        <p:nvCxnSpPr>
          <p:cNvPr id="57" name="Straight Arrow Connector 56">
            <a:extLst>
              <a:ext uri="{FF2B5EF4-FFF2-40B4-BE49-F238E27FC236}">
                <a16:creationId xmlns:a16="http://schemas.microsoft.com/office/drawing/2014/main" id="{4DD250DD-FF0B-4EE4-9464-0FA0A3EC7F74}"/>
              </a:ext>
            </a:extLst>
          </p:cNvPr>
          <p:cNvCxnSpPr/>
          <p:nvPr/>
        </p:nvCxnSpPr>
        <p:spPr bwMode="auto">
          <a:xfrm>
            <a:off x="5147524" y="2667969"/>
            <a:ext cx="0" cy="252000"/>
          </a:xfrm>
          <a:prstGeom prst="straightConnector1">
            <a:avLst/>
          </a:prstGeom>
          <a:solidFill>
            <a:schemeClr val="tx2"/>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a:extLst>
              <a:ext uri="{FF2B5EF4-FFF2-40B4-BE49-F238E27FC236}">
                <a16:creationId xmlns:a16="http://schemas.microsoft.com/office/drawing/2014/main" id="{720FCD87-CE2D-486F-A2D3-81D3C2A76D02}"/>
              </a:ext>
            </a:extLst>
          </p:cNvPr>
          <p:cNvSpPr/>
          <p:nvPr/>
        </p:nvSpPr>
        <p:spPr>
          <a:xfrm>
            <a:off x="6836958" y="4494783"/>
            <a:ext cx="2307042" cy="246221"/>
          </a:xfrm>
          <a:prstGeom prst="rect">
            <a:avLst/>
          </a:prstGeom>
        </p:spPr>
        <p:txBody>
          <a:bodyPr wrap="none">
            <a:spAutoFit/>
          </a:bodyPr>
          <a:lstStyle/>
          <a:p>
            <a:r>
              <a:rPr lang="en-US" sz="1000" i="1" dirty="0"/>
              <a:t>See </a:t>
            </a:r>
            <a:r>
              <a:rPr lang="en-US" sz="1000" i="1" dirty="0">
                <a:hlinkClick r:id="rId8"/>
              </a:rPr>
              <a:t>Hallegatte and Vogt-</a:t>
            </a:r>
            <a:r>
              <a:rPr lang="en-US" sz="1000" i="1" dirty="0" err="1">
                <a:hlinkClick r:id="rId8"/>
              </a:rPr>
              <a:t>Schilb</a:t>
            </a:r>
            <a:r>
              <a:rPr lang="en-US" sz="1000" i="1" dirty="0">
                <a:hlinkClick r:id="rId8"/>
              </a:rPr>
              <a:t>, 2019</a:t>
            </a:r>
            <a:endParaRPr lang="en-GB" sz="1000" dirty="0"/>
          </a:p>
        </p:txBody>
      </p:sp>
      <p:sp>
        <p:nvSpPr>
          <p:cNvPr id="58" name="Rectangle 4">
            <a:extLst>
              <a:ext uri="{FF2B5EF4-FFF2-40B4-BE49-F238E27FC236}">
                <a16:creationId xmlns:a16="http://schemas.microsoft.com/office/drawing/2014/main" id="{326890D5-B866-4C4A-A017-F6AA577D3FBD}"/>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
        <p:nvSpPr>
          <p:cNvPr id="8" name="Rectangle 7">
            <a:extLst>
              <a:ext uri="{FF2B5EF4-FFF2-40B4-BE49-F238E27FC236}">
                <a16:creationId xmlns:a16="http://schemas.microsoft.com/office/drawing/2014/main" id="{8B3808DD-4AE2-4171-883B-E0B17815C30D}"/>
              </a:ext>
            </a:extLst>
          </p:cNvPr>
          <p:cNvSpPr/>
          <p:nvPr/>
        </p:nvSpPr>
        <p:spPr>
          <a:xfrm>
            <a:off x="439287" y="1379522"/>
            <a:ext cx="3910625" cy="2159566"/>
          </a:xfrm>
          <a:prstGeom prst="rect">
            <a:avLst/>
          </a:prstGeom>
        </p:spPr>
        <p:txBody>
          <a:bodyPr wrap="square">
            <a:spAutoFit/>
          </a:bodyPr>
          <a:lstStyle/>
          <a:p>
            <a:pPr marL="0" indent="0">
              <a:spcBef>
                <a:spcPts val="500"/>
              </a:spcBef>
              <a:buNone/>
            </a:pPr>
            <a:r>
              <a:rPr lang="en-US" sz="1400" dirty="0">
                <a:solidFill>
                  <a:srgbClr val="414042"/>
                </a:solidFill>
              </a:rPr>
              <a:t>Without reallocation and reconstruction, the impact</a:t>
            </a:r>
            <a:r>
              <a:rPr lang="en-US" sz="1400" dirty="0"/>
              <a:t> of a disaster is the sum of:</a:t>
            </a:r>
          </a:p>
          <a:p>
            <a:pPr marL="285750" lvl="1" indent="-285750">
              <a:buFont typeface="Arial" panose="020B0604020202020204" pitchFamily="34" charset="0"/>
              <a:buChar char="•"/>
            </a:pPr>
            <a:r>
              <a:rPr lang="en-US" sz="1400" dirty="0"/>
              <a:t>a reduction in the stock of capital (drop in K): </a:t>
            </a:r>
            <a:r>
              <a:rPr lang="en-US" sz="1400" dirty="0">
                <a:solidFill>
                  <a:schemeClr val="tx2"/>
                </a:solidFill>
              </a:rPr>
              <a:t>Y</a:t>
            </a:r>
            <a:r>
              <a:rPr lang="en-US" sz="1400" baseline="-25000" dirty="0">
                <a:solidFill>
                  <a:schemeClr val="tx2"/>
                </a:solidFill>
              </a:rPr>
              <a:t>0</a:t>
            </a:r>
            <a:r>
              <a:rPr lang="en-US" sz="1400" dirty="0">
                <a:solidFill>
                  <a:schemeClr val="tx2"/>
                </a:solidFill>
              </a:rPr>
              <a:t> to Y</a:t>
            </a:r>
            <a:r>
              <a:rPr lang="en-US" sz="1400" baseline="-25000" dirty="0">
                <a:solidFill>
                  <a:schemeClr val="tx2"/>
                </a:solidFill>
              </a:rPr>
              <a:t>1</a:t>
            </a:r>
            <a:endParaRPr lang="en-US" sz="1400" dirty="0">
              <a:solidFill>
                <a:schemeClr val="tx2"/>
              </a:solidFill>
            </a:endParaRPr>
          </a:p>
          <a:p>
            <a:pPr marL="285750" lvl="1" indent="-285750">
              <a:buFont typeface="Arial" panose="020B0604020202020204" pitchFamily="34" charset="0"/>
              <a:buChar char="•"/>
            </a:pPr>
            <a:r>
              <a:rPr lang="en-US" sz="1400" dirty="0"/>
              <a:t>a misallocation of the residual stock compared to optimal (drop in TFP): </a:t>
            </a:r>
            <a:r>
              <a:rPr lang="en-US" sz="1400" dirty="0">
                <a:solidFill>
                  <a:srgbClr val="00B050"/>
                </a:solidFill>
              </a:rPr>
              <a:t>Y</a:t>
            </a:r>
            <a:r>
              <a:rPr lang="en-US" sz="1400" baseline="-25000" dirty="0">
                <a:solidFill>
                  <a:srgbClr val="00B050"/>
                </a:solidFill>
              </a:rPr>
              <a:t>1</a:t>
            </a:r>
            <a:r>
              <a:rPr lang="en-US" sz="1400" dirty="0">
                <a:solidFill>
                  <a:srgbClr val="00B050"/>
                </a:solidFill>
              </a:rPr>
              <a:t> to Y</a:t>
            </a:r>
            <a:r>
              <a:rPr lang="en-US" sz="1400" baseline="-25000" dirty="0">
                <a:solidFill>
                  <a:srgbClr val="00B050"/>
                </a:solidFill>
              </a:rPr>
              <a:t>2</a:t>
            </a:r>
            <a:endParaRPr lang="en-US" sz="1400" dirty="0">
              <a:solidFill>
                <a:srgbClr val="00B050"/>
              </a:solidFill>
            </a:endParaRPr>
          </a:p>
          <a:p>
            <a:pPr marL="0" indent="0">
              <a:spcBef>
                <a:spcPts val="500"/>
              </a:spcBef>
              <a:buNone/>
            </a:pPr>
            <a:endParaRPr lang="en-US" sz="1400" dirty="0">
              <a:solidFill>
                <a:srgbClr val="414042"/>
              </a:solidFill>
            </a:endParaRPr>
          </a:p>
          <a:p>
            <a:pPr>
              <a:spcBef>
                <a:spcPts val="500"/>
              </a:spcBef>
              <a:buFont typeface="Wingdings" panose="05000000000000000000" pitchFamily="2" charset="2"/>
              <a:buChar char="à"/>
            </a:pPr>
            <a:r>
              <a:rPr lang="en-US" sz="1400" dirty="0">
                <a:sym typeface="Wingdings" panose="05000000000000000000" pitchFamily="2" charset="2"/>
              </a:rPr>
              <a:t>Over the short run, l</a:t>
            </a:r>
            <a:r>
              <a:rPr lang="en-US" sz="1400" dirty="0"/>
              <a:t>osing €1 in asset is equivalent to losing €2 in (discounted) output</a:t>
            </a:r>
          </a:p>
        </p:txBody>
      </p:sp>
    </p:spTree>
    <p:extLst>
      <p:ext uri="{BB962C8B-B14F-4D97-AF65-F5344CB8AC3E}">
        <p14:creationId xmlns:p14="http://schemas.microsoft.com/office/powerpoint/2010/main" val="21083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24</a:t>
            </a:fld>
            <a:endParaRPr altLang="en-US" sz="900">
              <a:solidFill>
                <a:schemeClr val="bg1"/>
              </a:solidFill>
              <a:ea typeface="ヒラギノ角ゴ Pro W3"/>
              <a:cs typeface="ヒラギノ角ゴ Pro W3"/>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FD553B4-BF4F-4F16-8664-61BC2527F272}"/>
                  </a:ext>
                </a:extLst>
              </p:cNvPr>
              <p:cNvSpPr/>
              <p:nvPr/>
            </p:nvSpPr>
            <p:spPr bwMode="auto">
              <a:xfrm>
                <a:off x="561520" y="1399491"/>
                <a:ext cx="8421010" cy="2329869"/>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400" dirty="0">
                    <a:solidFill>
                      <a:srgbClr val="585858"/>
                    </a:solidFill>
                  </a:rPr>
                  <a:t>All investment is devoted to reconstruction and output losses are reduced to zero exponentially with time </a:t>
                </a:r>
                <a14:m>
                  <m:oMath xmlns:m="http://schemas.openxmlformats.org/officeDocument/2006/math">
                    <m:r>
                      <a:rPr lang="en-US" sz="1400" b="0" i="1" smtClean="0">
                        <a:latin typeface="Cambria Math" panose="02040503050406030204" pitchFamily="18" charset="0"/>
                      </a:rPr>
                      <m:t>𝑅</m:t>
                    </m:r>
                  </m:oMath>
                </a14:m>
                <a:r>
                  <a:rPr lang="en-GB" sz="1400" dirty="0">
                    <a:solidFill>
                      <a:srgbClr val="585858"/>
                    </a:solidFill>
                  </a:rPr>
                  <a:t>. Output losses after </a:t>
                </a:r>
                <a14:m>
                  <m:oMath xmlns:m="http://schemas.openxmlformats.org/officeDocument/2006/math">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t</m:t>
                        </m:r>
                      </m:e>
                      <m:sub>
                        <m:r>
                          <a:rPr lang="en-US" sz="1400" b="0" i="0" smtClean="0">
                            <a:latin typeface="Cambria Math" panose="02040503050406030204" pitchFamily="18" charset="0"/>
                          </a:rPr>
                          <m:t>0</m:t>
                        </m:r>
                      </m:sub>
                    </m:sSub>
                  </m:oMath>
                </a14:m>
                <a:r>
                  <a:rPr lang="en-GB" sz="1400" dirty="0">
                    <a:solidFill>
                      <a:srgbClr val="585858"/>
                    </a:solidFill>
                  </a:rPr>
                  <a:t> are:</a:t>
                </a:r>
                <a:endParaRPr lang="en-US" sz="1600" i="1" dirty="0">
                  <a:solidFill>
                    <a:schemeClr val="tx1"/>
                  </a:solidFill>
                  <a:latin typeface="Cambria Math" panose="02040503050406030204" pitchFamily="18" charset="0"/>
                </a:endParaRPr>
              </a:p>
              <a:p>
                <a:pPr eaLnBrk="0" hangingPunct="0">
                  <a:spcBef>
                    <a:spcPct val="30000"/>
                  </a:spcBef>
                  <a:defRPr/>
                </a:pPr>
                <a:endParaRPr lang="en-US" sz="1600" i="1" dirty="0">
                  <a:solidFill>
                    <a:schemeClr val="tx1"/>
                  </a:solidFill>
                  <a:latin typeface="Cambria Math" panose="02040503050406030204" pitchFamily="18" charset="0"/>
                </a:endParaRPr>
              </a:p>
              <a:p>
                <a:pPr eaLnBrk="0" hangingPunct="0">
                  <a:spcBef>
                    <a:spcPct val="30000"/>
                  </a:spcBef>
                  <a:defRPr/>
                </a:pPr>
                <a:r>
                  <a:rPr lang="en-GB" sz="1400" dirty="0">
                    <a:solidFill>
                      <a:schemeClr val="tx2"/>
                    </a:solidFill>
                    <a:sym typeface="Wingdings" panose="05000000000000000000" pitchFamily="2" charset="2"/>
                  </a:rPr>
                  <a:t>The duration of the reconstruction phase determines the macroeconomic cost.</a:t>
                </a:r>
              </a:p>
              <a:p>
                <a:pPr eaLnBrk="0" hangingPunct="0">
                  <a:spcBef>
                    <a:spcPct val="30000"/>
                  </a:spcBef>
                  <a:defRPr/>
                </a:pPr>
                <a:r>
                  <a:rPr lang="en-GB" sz="1400" dirty="0">
                    <a:solidFill>
                      <a:schemeClr val="tx1"/>
                    </a:solidFill>
                  </a:rPr>
                  <a:t>If damages can be repaired immediately, output losses will be zero, but consumption will be reduced to reconstruct (</a:t>
                </a:r>
                <a14:m>
                  <m:oMath xmlns:m="http://schemas.openxmlformats.org/officeDocument/2006/math">
                    <m:r>
                      <m:rPr>
                        <m:sty m:val="p"/>
                      </m:rPr>
                      <a:rPr lang="en-US" sz="1400">
                        <a:latin typeface="Cambria Math" panose="02040503050406030204" pitchFamily="18" charset="0"/>
                      </a:rPr>
                      <m:t>Δ</m:t>
                    </m:r>
                    <m:r>
                      <a:rPr lang="en-US" sz="1400" b="0" i="1" smtClean="0">
                        <a:latin typeface="Cambria Math" panose="02040503050406030204" pitchFamily="18" charset="0"/>
                      </a:rPr>
                      <m:t>𝐶</m:t>
                    </m:r>
                    <m:r>
                      <a:rPr lang="en-US" sz="1400" b="0" i="1" smtClean="0">
                        <a:latin typeface="Cambria Math" panose="02040503050406030204" pitchFamily="18" charset="0"/>
                      </a:rPr>
                      <m:t>=</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𝐾</m:t>
                    </m:r>
                  </m:oMath>
                </a14:m>
                <a:r>
                  <a:rPr lang="en-GB" sz="1400" dirty="0">
                    <a:solidFill>
                      <a:schemeClr val="tx1"/>
                    </a:solidFill>
                  </a:rPr>
                  <a:t>). If there is no reconstruction, output losses will be permanent (R = </a:t>
                </a:r>
                <a14:m>
                  <m:oMath xmlns:m="http://schemas.openxmlformats.org/officeDocument/2006/math">
                    <m:r>
                      <a:rPr lang="en-US" sz="1400" b="0" i="1" dirty="0" smtClean="0">
                        <a:latin typeface="Cambria Math" panose="02040503050406030204" pitchFamily="18" charset="0"/>
                        <a:ea typeface="Cambria Math" panose="02040503050406030204" pitchFamily="18" charset="0"/>
                      </a:rPr>
                      <m:t>∞</m:t>
                    </m:r>
                  </m:oMath>
                </a14:m>
                <a:r>
                  <a:rPr lang="en-GB" sz="1400" dirty="0">
                    <a:solidFill>
                      <a:schemeClr val="tx1"/>
                    </a:solidFill>
                  </a:rPr>
                  <a:t>) and will be absorbed by consumption (</a:t>
                </a:r>
                <a14:m>
                  <m:oMath xmlns:m="http://schemas.openxmlformats.org/officeDocument/2006/math">
                    <m:r>
                      <m:rPr>
                        <m:sty m:val="p"/>
                      </m:rPr>
                      <a:rPr lang="en-US" sz="1400">
                        <a:latin typeface="Cambria Math" panose="02040503050406030204" pitchFamily="18" charset="0"/>
                      </a:rPr>
                      <m:t>Δ</m:t>
                    </m:r>
                    <m:r>
                      <a:rPr lang="en-US" sz="1400" i="1">
                        <a:latin typeface="Cambria Math" panose="02040503050406030204" pitchFamily="18" charset="0"/>
                      </a:rPr>
                      <m:t>𝐶</m:t>
                    </m:r>
                    <m:r>
                      <a:rPr lang="en-US" sz="1400" i="1">
                        <a:latin typeface="Cambria Math" panose="02040503050406030204" pitchFamily="18" charset="0"/>
                      </a:rPr>
                      <m:t>=</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𝑌</m:t>
                    </m:r>
                    <m:r>
                      <a:rPr lang="en-US" sz="1400" b="0" i="1" smtClean="0">
                        <a:latin typeface="Cambria Math" panose="02040503050406030204" pitchFamily="18" charset="0"/>
                      </a:rPr>
                      <m:t>=</m:t>
                    </m:r>
                    <m:r>
                      <a:rPr lang="en-US" sz="1400" b="0" i="1" smtClean="0">
                        <a:latin typeface="Cambria Math" panose="02040503050406030204" pitchFamily="18" charset="0"/>
                      </a:rPr>
                      <m:t>𝜇</m:t>
                    </m:r>
                    <m:r>
                      <m:rPr>
                        <m:sty m:val="p"/>
                      </m:rPr>
                      <a:rPr lang="en-US" sz="1400">
                        <a:latin typeface="Cambria Math" panose="02040503050406030204" pitchFamily="18" charset="0"/>
                      </a:rPr>
                      <m:t>Δ</m:t>
                    </m:r>
                    <m:r>
                      <a:rPr lang="en-US" sz="1400" i="1">
                        <a:latin typeface="Cambria Math" panose="02040503050406030204" pitchFamily="18" charset="0"/>
                      </a:rPr>
                      <m:t>𝐾</m:t>
                    </m:r>
                  </m:oMath>
                </a14:m>
                <a:r>
                  <a:rPr lang="en-GB" sz="1400" dirty="0">
                    <a:solidFill>
                      <a:schemeClr val="tx1"/>
                    </a:solidFill>
                  </a:rPr>
                  <a:t>).</a:t>
                </a:r>
              </a:p>
              <a:p>
                <a:pPr marL="266700" indent="-266700" eaLnBrk="0" hangingPunct="0">
                  <a:spcBef>
                    <a:spcPct val="30000"/>
                  </a:spcBef>
                  <a:defRPr/>
                </a:pPr>
                <a:r>
                  <a:rPr lang="en-GB" sz="1400" dirty="0">
                    <a:solidFill>
                      <a:schemeClr val="tx1"/>
                    </a:solidFill>
                    <a:sym typeface="Wingdings" panose="05000000000000000000" pitchFamily="2" charset="2"/>
                  </a:rPr>
                  <a:t> </a:t>
                </a:r>
                <a:r>
                  <a:rPr lang="en-GB" sz="1400" dirty="0">
                    <a:solidFill>
                      <a:srgbClr val="585858"/>
                    </a:solidFill>
                    <a:sym typeface="Wingdings" panose="05000000000000000000" pitchFamily="2" charset="2"/>
                  </a:rPr>
                  <a:t>The net present value of consumption losses is larger than direct losses when reconstruction takes some time.</a:t>
                </a:r>
                <a:endParaRPr lang="en-GB" sz="1400" dirty="0">
                  <a:solidFill>
                    <a:srgbClr val="585858"/>
                  </a:solidFill>
                </a:endParaRPr>
              </a:p>
            </p:txBody>
          </p:sp>
        </mc:Choice>
        <mc:Fallback xmlns="">
          <p:sp>
            <p:nvSpPr>
              <p:cNvPr id="12" name="Rectangle 11">
                <a:extLst>
                  <a:ext uri="{FF2B5EF4-FFF2-40B4-BE49-F238E27FC236}">
                    <a16:creationId xmlns:a16="http://schemas.microsoft.com/office/drawing/2014/main" id="{CFD553B4-BF4F-4F16-8664-61BC2527F272}"/>
                  </a:ext>
                </a:extLst>
              </p:cNvPr>
              <p:cNvSpPr>
                <a:spLocks noRot="1" noChangeAspect="1" noMove="1" noResize="1" noEditPoints="1" noAdjustHandles="1" noChangeArrowheads="1" noChangeShapeType="1" noTextEdit="1"/>
              </p:cNvSpPr>
              <p:nvPr/>
            </p:nvSpPr>
            <p:spPr bwMode="auto">
              <a:xfrm>
                <a:off x="561520" y="1399491"/>
                <a:ext cx="8421010" cy="2329869"/>
              </a:xfrm>
              <a:prstGeom prst="rect">
                <a:avLst/>
              </a:prstGeom>
              <a:blipFill>
                <a:blip r:embed="rId3"/>
                <a:stretch>
                  <a:fillRect l="-217" b="-2356"/>
                </a:stretch>
              </a:blipFill>
              <a:ln>
                <a:noFill/>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0F67FAB-15C4-4150-A4CE-7A86EAC20AD1}"/>
                  </a:ext>
                </a:extLst>
              </p:cNvPr>
              <p:cNvSpPr/>
              <p:nvPr/>
            </p:nvSpPr>
            <p:spPr>
              <a:xfrm>
                <a:off x="2875403" y="1848140"/>
                <a:ext cx="3548706" cy="34881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m:rPr>
                          <m:sty m:val="p"/>
                        </m:rPr>
                        <a:rPr lang="en-US" sz="1600" b="0" i="0" smtClean="0">
                          <a:latin typeface="Cambria Math" panose="02040503050406030204" pitchFamily="18" charset="0"/>
                        </a:rPr>
                        <m:t>Δ</m:t>
                      </m:r>
                      <m:r>
                        <a:rPr lang="en-US" sz="1600" b="0" i="1" smtClean="0">
                          <a:latin typeface="Cambria Math" panose="02040503050406030204" pitchFamily="18" charset="0"/>
                        </a:rPr>
                        <m:t>𝑌</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e>
                      </m:d>
                      <m:r>
                        <a:rPr lang="en-US" sz="1600" b="0" i="1" smtClean="0">
                          <a:latin typeface="Cambria Math" panose="02040503050406030204" pitchFamily="18" charset="0"/>
                        </a:rPr>
                        <m:t>=</m:t>
                      </m:r>
                      <m:r>
                        <a:rPr lang="en-US" sz="1600" i="1">
                          <a:latin typeface="Cambria Math" panose="02040503050406030204" pitchFamily="18" charset="0"/>
                        </a:rPr>
                        <m:t>𝜇</m:t>
                      </m:r>
                      <m:r>
                        <m:rPr>
                          <m:sty m:val="p"/>
                        </m:rPr>
                        <a:rPr lang="en-US" sz="1600">
                          <a:latin typeface="Cambria Math" panose="02040503050406030204" pitchFamily="18" charset="0"/>
                        </a:rPr>
                        <m:t>Δ</m:t>
                      </m:r>
                      <m:r>
                        <m:rPr>
                          <m:sty m:val="p"/>
                        </m:rPr>
                        <a:rPr lang="en-US" sz="1600" i="1">
                          <a:latin typeface="Cambria Math" panose="02040503050406030204" pitchFamily="18" charset="0"/>
                        </a:rPr>
                        <m:t>K</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𝑅</m:t>
                          </m:r>
                        </m:sup>
                      </m:sSup>
                    </m:oMath>
                  </m:oMathPara>
                </a14:m>
                <a:endParaRPr lang="en-GB" sz="1600" i="1" dirty="0">
                  <a:solidFill>
                    <a:schemeClr val="tx1"/>
                  </a:solidFill>
                </a:endParaRPr>
              </a:p>
            </p:txBody>
          </p:sp>
        </mc:Choice>
        <mc:Fallback xmlns="">
          <p:sp>
            <p:nvSpPr>
              <p:cNvPr id="13" name="Rectangle 12">
                <a:extLst>
                  <a:ext uri="{FF2B5EF4-FFF2-40B4-BE49-F238E27FC236}">
                    <a16:creationId xmlns:a16="http://schemas.microsoft.com/office/drawing/2014/main" id="{B0F67FAB-15C4-4150-A4CE-7A86EAC20AD1}"/>
                  </a:ext>
                </a:extLst>
              </p:cNvPr>
              <p:cNvSpPr>
                <a:spLocks noRot="1" noChangeAspect="1" noMove="1" noResize="1" noEditPoints="1" noAdjustHandles="1" noChangeArrowheads="1" noChangeShapeType="1" noTextEdit="1"/>
              </p:cNvSpPr>
              <p:nvPr/>
            </p:nvSpPr>
            <p:spPr>
              <a:xfrm>
                <a:off x="2875403" y="1848140"/>
                <a:ext cx="3548706" cy="348813"/>
              </a:xfrm>
              <a:prstGeom prst="rect">
                <a:avLst/>
              </a:prstGeom>
              <a:blipFill>
                <a:blip r:embed="rId4"/>
                <a:stretch>
                  <a:fillRect b="-35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D0963CC-0235-4C71-A548-8142E42ECCE6}"/>
                  </a:ext>
                </a:extLst>
              </p:cNvPr>
              <p:cNvGraphicFramePr>
                <a:graphicFrameLocks noGrp="1"/>
              </p:cNvGraphicFramePr>
              <p:nvPr/>
            </p:nvGraphicFramePr>
            <p:xfrm>
              <a:off x="1722120" y="4035389"/>
              <a:ext cx="6265862" cy="487680"/>
            </p:xfrm>
            <a:graphic>
              <a:graphicData uri="http://schemas.openxmlformats.org/drawingml/2006/table">
                <a:tbl>
                  <a:tblPr firstRow="1" bandRow="1">
                    <a:tableStyleId>{9D7B26C5-4107-4FEC-AEDC-1716B250A1EF}</a:tableStyleId>
                  </a:tblPr>
                  <a:tblGrid>
                    <a:gridCol w="720850">
                      <a:extLst>
                        <a:ext uri="{9D8B030D-6E8A-4147-A177-3AD203B41FA5}">
                          <a16:colId xmlns:a16="http://schemas.microsoft.com/office/drawing/2014/main" val="4209695366"/>
                        </a:ext>
                      </a:extLst>
                    </a:gridCol>
                    <a:gridCol w="2182370">
                      <a:extLst>
                        <a:ext uri="{9D8B030D-6E8A-4147-A177-3AD203B41FA5}">
                          <a16:colId xmlns:a16="http://schemas.microsoft.com/office/drawing/2014/main" val="118604938"/>
                        </a:ext>
                      </a:extLst>
                    </a:gridCol>
                    <a:gridCol w="754380">
                      <a:extLst>
                        <a:ext uri="{9D8B030D-6E8A-4147-A177-3AD203B41FA5}">
                          <a16:colId xmlns:a16="http://schemas.microsoft.com/office/drawing/2014/main" val="3731202221"/>
                        </a:ext>
                      </a:extLst>
                    </a:gridCol>
                    <a:gridCol w="2608262">
                      <a:extLst>
                        <a:ext uri="{9D8B030D-6E8A-4147-A177-3AD203B41FA5}">
                          <a16:colId xmlns:a16="http://schemas.microsoft.com/office/drawing/2014/main" val="873696939"/>
                        </a:ext>
                      </a:extLst>
                    </a:gridCol>
                  </a:tblGrid>
                  <a:tr h="217656">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17656">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𝑅</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t>time of reconstruction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𝜇</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average productivity of capital, </a:t>
                          </a:r>
                          <a14:m>
                            <m:oMath xmlns:m="http://schemas.openxmlformats.org/officeDocument/2006/math">
                              <m:r>
                                <a:rPr lang="en-US" sz="1000" b="0" i="1" smtClean="0">
                                  <a:latin typeface="Cambria Math" panose="02040503050406030204" pitchFamily="18" charset="0"/>
                                </a:rPr>
                                <m:t>𝑌</m:t>
                              </m:r>
                              <m:r>
                                <a:rPr lang="en-US" sz="1000" b="0" i="1" smtClean="0">
                                  <a:latin typeface="Cambria Math" panose="02040503050406030204" pitchFamily="18" charset="0"/>
                                </a:rPr>
                                <m:t>/</m:t>
                              </m:r>
                              <m:r>
                                <a:rPr lang="en-US" sz="1000" b="0" i="1" smtClean="0">
                                  <a:latin typeface="Cambria Math" panose="02040503050406030204" pitchFamily="18" charset="0"/>
                                </a:rPr>
                                <m:t>𝐾</m:t>
                              </m:r>
                            </m:oMath>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bl>
              </a:graphicData>
            </a:graphic>
          </p:graphicFrame>
        </mc:Choice>
        <mc:Fallback xmlns="">
          <p:graphicFrame>
            <p:nvGraphicFramePr>
              <p:cNvPr id="8" name="Table 7">
                <a:extLst>
                  <a:ext uri="{FF2B5EF4-FFF2-40B4-BE49-F238E27FC236}">
                    <a16:creationId xmlns:a16="http://schemas.microsoft.com/office/drawing/2014/main" id="{6D0963CC-0235-4C71-A548-8142E42ECCE6}"/>
                  </a:ext>
                </a:extLst>
              </p:cNvPr>
              <p:cNvGraphicFramePr>
                <a:graphicFrameLocks noGrp="1"/>
              </p:cNvGraphicFramePr>
              <p:nvPr>
                <p:extLst>
                  <p:ext uri="{D42A27DB-BD31-4B8C-83A1-F6EECF244321}">
                    <p14:modId xmlns:p14="http://schemas.microsoft.com/office/powerpoint/2010/main" val="2816085855"/>
                  </p:ext>
                </p:extLst>
              </p:nvPr>
            </p:nvGraphicFramePr>
            <p:xfrm>
              <a:off x="1722120" y="4035389"/>
              <a:ext cx="6265862" cy="487680"/>
            </p:xfrm>
            <a:graphic>
              <a:graphicData uri="http://schemas.openxmlformats.org/drawingml/2006/table">
                <a:tbl>
                  <a:tblPr firstRow="1" bandRow="1">
                    <a:tableStyleId>{9D7B26C5-4107-4FEC-AEDC-1716B250A1EF}</a:tableStyleId>
                  </a:tblPr>
                  <a:tblGrid>
                    <a:gridCol w="720850">
                      <a:extLst>
                        <a:ext uri="{9D8B030D-6E8A-4147-A177-3AD203B41FA5}">
                          <a16:colId xmlns:a16="http://schemas.microsoft.com/office/drawing/2014/main" val="4209695366"/>
                        </a:ext>
                      </a:extLst>
                    </a:gridCol>
                    <a:gridCol w="2182370">
                      <a:extLst>
                        <a:ext uri="{9D8B030D-6E8A-4147-A177-3AD203B41FA5}">
                          <a16:colId xmlns:a16="http://schemas.microsoft.com/office/drawing/2014/main" val="118604938"/>
                        </a:ext>
                      </a:extLst>
                    </a:gridCol>
                    <a:gridCol w="754380">
                      <a:extLst>
                        <a:ext uri="{9D8B030D-6E8A-4147-A177-3AD203B41FA5}">
                          <a16:colId xmlns:a16="http://schemas.microsoft.com/office/drawing/2014/main" val="3731202221"/>
                        </a:ext>
                      </a:extLst>
                    </a:gridCol>
                    <a:gridCol w="2608262">
                      <a:extLst>
                        <a:ext uri="{9D8B030D-6E8A-4147-A177-3AD203B41FA5}">
                          <a16:colId xmlns:a16="http://schemas.microsoft.com/office/drawing/2014/main" val="873696939"/>
                        </a:ext>
                      </a:extLst>
                    </a:gridCol>
                  </a:tblGrid>
                  <a:tr h="243840">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t="-105000" r="-772881" b="-10000"/>
                          </a:stretch>
                        </a:blipFill>
                      </a:tcPr>
                    </a:tc>
                    <a:tc>
                      <a:txBody>
                        <a:bodyPr/>
                        <a:lstStyle/>
                        <a:p>
                          <a:r>
                            <a:rPr lang="en-GB" sz="1000" dirty="0"/>
                            <a:t>time of reconstruction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384677" t="-105000" r="-345968" b="-10000"/>
                          </a:stretch>
                        </a:blipFill>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140421" t="-105000" r="-234" b="-10000"/>
                          </a:stretch>
                        </a:blipFill>
                      </a:tcPr>
                    </a:tc>
                    <a:extLst>
                      <a:ext uri="{0D108BD9-81ED-4DB2-BD59-A6C34878D82A}">
                        <a16:rowId xmlns:a16="http://schemas.microsoft.com/office/drawing/2014/main" val="2988457195"/>
                      </a:ext>
                    </a:extLst>
                  </a:tr>
                </a:tbl>
              </a:graphicData>
            </a:graphic>
          </p:graphicFrame>
        </mc:Fallback>
      </mc:AlternateContent>
      <p:sp>
        <p:nvSpPr>
          <p:cNvPr id="9" name="Rectangle 4">
            <a:extLst>
              <a:ext uri="{FF2B5EF4-FFF2-40B4-BE49-F238E27FC236}">
                <a16:creationId xmlns:a16="http://schemas.microsoft.com/office/drawing/2014/main" id="{60BFEF62-8E48-4F18-AFB4-78FDD0F23C83}"/>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Tree>
    <p:extLst>
      <p:ext uri="{BB962C8B-B14F-4D97-AF65-F5344CB8AC3E}">
        <p14:creationId xmlns:p14="http://schemas.microsoft.com/office/powerpoint/2010/main" val="255951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25</a:t>
            </a:fld>
            <a:endParaRPr altLang="en-US" sz="900">
              <a:solidFill>
                <a:schemeClr val="bg1"/>
              </a:solidFill>
              <a:ea typeface="ヒラギノ角ゴ Pro W3"/>
              <a:cs typeface="ヒラギノ角ゴ Pro W3"/>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FD553B4-BF4F-4F16-8664-61BC2527F272}"/>
                  </a:ext>
                </a:extLst>
              </p:cNvPr>
              <p:cNvSpPr/>
              <p:nvPr/>
            </p:nvSpPr>
            <p:spPr bwMode="auto">
              <a:xfrm>
                <a:off x="561518" y="1313221"/>
                <a:ext cx="8421010" cy="2394502"/>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400" dirty="0">
                    <a:solidFill>
                      <a:srgbClr val="585858"/>
                    </a:solidFill>
                  </a:rPr>
                  <a:t>The price of insurance claims is modelled as</a:t>
                </a:r>
              </a:p>
              <a:p>
                <a:pPr eaLnBrk="0" hangingPunct="0">
                  <a:spcBef>
                    <a:spcPct val="30000"/>
                  </a:spcBef>
                  <a:defRPr/>
                </a:pPr>
                <a:endParaRPr lang="en-GB" sz="1400" dirty="0">
                  <a:solidFill>
                    <a:srgbClr val="585858"/>
                  </a:solidFill>
                </a:endParaRPr>
              </a:p>
              <a:p>
                <a:pPr eaLnBrk="0" hangingPunct="0">
                  <a:spcBef>
                    <a:spcPct val="30000"/>
                  </a:spcBef>
                  <a:defRPr/>
                </a:pPr>
                <a:endParaRPr lang="en-US" sz="1600" b="0" i="1" dirty="0">
                  <a:latin typeface="Cambria Math" panose="02040503050406030204" pitchFamily="18" charset="0"/>
                </a:endParaRPr>
              </a:p>
              <a:p>
                <a:pPr eaLnBrk="0" hangingPunct="0">
                  <a:spcBef>
                    <a:spcPct val="30000"/>
                  </a:spcBef>
                  <a:defRPr/>
                </a:pPr>
                <a:r>
                  <a:rPr lang="en-GB" sz="1400" dirty="0">
                    <a:solidFill>
                      <a:srgbClr val="585858"/>
                    </a:solidFill>
                    <a:sym typeface="Wingdings" panose="05000000000000000000" pitchFamily="2" charset="2"/>
                  </a:rPr>
                  <a:t>where </a:t>
                </a:r>
                <a14:m>
                  <m:oMath xmlns:m="http://schemas.openxmlformats.org/officeDocument/2006/math">
                    <m:r>
                      <a:rPr lang="en-US" sz="1400" i="1" smtClean="0">
                        <a:latin typeface="Cambria Math" panose="02040503050406030204" pitchFamily="18" charset="0"/>
                      </a:rPr>
                      <m:t>𝛼</m:t>
                    </m:r>
                  </m:oMath>
                </a14:m>
                <a:r>
                  <a:rPr lang="en-GB" sz="1400" dirty="0">
                    <a:solidFill>
                      <a:srgbClr val="585858"/>
                    </a:solidFill>
                    <a:sym typeface="Wingdings" panose="05000000000000000000" pitchFamily="2" charset="2"/>
                  </a:rPr>
                  <a:t> reflects the insurance risk premium, </a:t>
                </a:r>
                <a14:m>
                  <m:oMath xmlns:m="http://schemas.openxmlformats.org/officeDocument/2006/math">
                    <m:r>
                      <a:rPr lang="en-US" sz="1400" b="0" i="1" smtClean="0">
                        <a:latin typeface="Cambria Math" panose="02040503050406030204" pitchFamily="18" charset="0"/>
                      </a:rPr>
                      <m:t>𝜋</m:t>
                    </m:r>
                    <m:r>
                      <a:rPr lang="en-US" sz="1400" b="0" i="1" smtClean="0">
                        <a:latin typeface="Cambria Math" panose="02040503050406030204" pitchFamily="18" charset="0"/>
                      </a:rPr>
                      <m:t>(1−</m:t>
                    </m:r>
                    <m:r>
                      <a:rPr lang="en-US" sz="1400" b="0" i="1" smtClean="0">
                        <a:latin typeface="Cambria Math" panose="02040503050406030204" pitchFamily="18" charset="0"/>
                      </a:rPr>
                      <m:t>𝑍</m:t>
                    </m:r>
                    <m:r>
                      <a:rPr lang="en-US" sz="1400" b="0" i="1" smtClean="0">
                        <a:latin typeface="Cambria Math" panose="02040503050406030204" pitchFamily="18" charset="0"/>
                      </a:rPr>
                      <m:t>) </m:t>
                    </m:r>
                  </m:oMath>
                </a14:m>
                <a:r>
                  <a:rPr lang="en-GB" sz="1400" dirty="0">
                    <a:solidFill>
                      <a:srgbClr val="585858"/>
                    </a:solidFill>
                    <a:sym typeface="Wingdings" panose="05000000000000000000" pitchFamily="2" charset="2"/>
                  </a:rPr>
                  <a:t>is the expected damage of a disaster and </a:t>
                </a:r>
                <a14:m>
                  <m:oMath xmlns:m="http://schemas.openxmlformats.org/officeDocument/2006/math">
                    <m:r>
                      <a:rPr lang="en-US" sz="1400" i="1">
                        <a:latin typeface="Cambria Math" panose="02040503050406030204" pitchFamily="18" charset="0"/>
                      </a:rPr>
                      <m:t>𝜋</m:t>
                    </m:r>
                    <m:d>
                      <m:dPr>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𝑍</m:t>
                        </m:r>
                      </m:e>
                    </m:d>
                    <m:r>
                      <a:rPr lang="en-US" sz="1400" i="1">
                        <a:latin typeface="Cambria Math" panose="02040503050406030204" pitchFamily="18" charset="0"/>
                      </a:rPr>
                      <m:t>𝑊</m:t>
                    </m:r>
                  </m:oMath>
                </a14:m>
                <a:r>
                  <a:rPr lang="en-GB" sz="1400" dirty="0">
                    <a:solidFill>
                      <a:srgbClr val="585858"/>
                    </a:solidFill>
                    <a:sym typeface="Wingdings" panose="05000000000000000000" pitchFamily="2" charset="2"/>
                  </a:rPr>
                  <a:t> is the amount of damage insured.</a:t>
                </a:r>
              </a:p>
              <a:p>
                <a:pPr eaLnBrk="0" hangingPunct="0">
                  <a:spcBef>
                    <a:spcPct val="30000"/>
                  </a:spcBef>
                  <a:defRPr/>
                </a:pPr>
                <a:endParaRPr lang="en-GB" sz="1400" dirty="0">
                  <a:solidFill>
                    <a:srgbClr val="585858"/>
                  </a:solidFill>
                  <a:sym typeface="Wingdings" panose="05000000000000000000" pitchFamily="2" charset="2"/>
                </a:endParaRPr>
              </a:p>
              <a:p>
                <a:pPr eaLnBrk="0" hangingPunct="0">
                  <a:spcBef>
                    <a:spcPct val="30000"/>
                  </a:spcBef>
                  <a:defRPr/>
                </a:pPr>
                <a:r>
                  <a:rPr lang="en-GB" sz="1400" dirty="0">
                    <a:solidFill>
                      <a:srgbClr val="585858"/>
                    </a:solidFill>
                  </a:rPr>
                  <a:t>We assume that if the probability of a catastrophe increases, the demand for insurance – and therefore  </a:t>
                </a:r>
                <a14:m>
                  <m:oMath xmlns:m="http://schemas.openxmlformats.org/officeDocument/2006/math">
                    <m:sSub>
                      <m:sSubPr>
                        <m:ctrlPr>
                          <a:rPr lang="en-US" sz="1400" b="0" i="1" smtClean="0">
                            <a:latin typeface="Cambria Math" panose="02040503050406030204" pitchFamily="18" charset="0"/>
                          </a:rPr>
                        </m:ctrlPr>
                      </m:sSubPr>
                      <m:e>
                        <m:r>
                          <a:rPr lang="en-US" sz="1400" i="1" smtClean="0">
                            <a:latin typeface="Cambria Math" panose="02040503050406030204" pitchFamily="18" charset="0"/>
                          </a:rPr>
                          <m:t>𝐾</m:t>
                        </m:r>
                      </m:e>
                      <m:sub>
                        <m:r>
                          <a:rPr lang="en-US" sz="1400" b="0" i="1" smtClean="0">
                            <a:latin typeface="Cambria Math" panose="02040503050406030204" pitchFamily="18" charset="0"/>
                          </a:rPr>
                          <m:t>𝑖</m:t>
                        </m:r>
                      </m:sub>
                    </m:sSub>
                  </m:oMath>
                </a14:m>
                <a:r>
                  <a:rPr lang="en-GB" sz="1400" dirty="0">
                    <a:solidFill>
                      <a:srgbClr val="585858"/>
                    </a:solidFill>
                  </a:rPr>
                  <a:t> – will also increase as the benefit of insurance will be larger. But insurance supply is limited by insurers' risk aversion.</a:t>
                </a:r>
              </a:p>
            </p:txBody>
          </p:sp>
        </mc:Choice>
        <mc:Fallback xmlns="">
          <p:sp>
            <p:nvSpPr>
              <p:cNvPr id="12" name="Rectangle 11">
                <a:extLst>
                  <a:ext uri="{FF2B5EF4-FFF2-40B4-BE49-F238E27FC236}">
                    <a16:creationId xmlns:a16="http://schemas.microsoft.com/office/drawing/2014/main" id="{CFD553B4-BF4F-4F16-8664-61BC2527F272}"/>
                  </a:ext>
                </a:extLst>
              </p:cNvPr>
              <p:cNvSpPr>
                <a:spLocks noRot="1" noChangeAspect="1" noMove="1" noResize="1" noEditPoints="1" noAdjustHandles="1" noChangeArrowheads="1" noChangeShapeType="1" noTextEdit="1"/>
              </p:cNvSpPr>
              <p:nvPr/>
            </p:nvSpPr>
            <p:spPr bwMode="auto">
              <a:xfrm>
                <a:off x="561518" y="1313221"/>
                <a:ext cx="8421010" cy="2394502"/>
              </a:xfrm>
              <a:prstGeom prst="rect">
                <a:avLst/>
              </a:prstGeom>
              <a:blipFill>
                <a:blip r:embed="rId3"/>
                <a:stretch>
                  <a:fillRect l="-217" b="-2290"/>
                </a:stretch>
              </a:blipFill>
              <a:ln>
                <a:noFill/>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4FDBBB9-2E60-4DF4-93A6-532C84D0FBB0}"/>
                  </a:ext>
                </a:extLst>
              </p:cNvPr>
              <p:cNvSpPr/>
              <p:nvPr/>
            </p:nvSpPr>
            <p:spPr>
              <a:xfrm>
                <a:off x="3408642" y="1720527"/>
                <a:ext cx="2312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𝑊</m:t>
                          </m:r>
                          <m:r>
                            <a:rPr lang="en-US" sz="1600" b="0" i="1" smtClean="0">
                              <a:latin typeface="Cambria Math" panose="02040503050406030204" pitchFamily="18" charset="0"/>
                            </a:rPr>
                            <m:t>,</m:t>
                          </m:r>
                          <m:r>
                            <a:rPr lang="en-US" sz="1600" b="0" i="1" smtClean="0">
                              <a:latin typeface="Cambria Math" panose="02040503050406030204" pitchFamily="18" charset="0"/>
                            </a:rPr>
                            <m:t>𝑍</m:t>
                          </m:r>
                        </m:e>
                      </m:d>
                      <m:r>
                        <a:rPr lang="en-US" sz="1600" b="0" i="1" smtClean="0">
                          <a:latin typeface="Cambria Math" panose="02040503050406030204" pitchFamily="18" charset="0"/>
                        </a:rPr>
                        <m:t>=</m:t>
                      </m:r>
                      <m:r>
                        <a:rPr lang="en-US" sz="1600" b="0" i="1" smtClean="0">
                          <a:latin typeface="Cambria Math" panose="02040503050406030204" pitchFamily="18" charset="0"/>
                        </a:rPr>
                        <m:t>𝛼𝜋</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𝑍</m:t>
                          </m:r>
                        </m:e>
                      </m:d>
                      <m:r>
                        <a:rPr lang="en-US" sz="1600" b="0" i="1" smtClean="0">
                          <a:latin typeface="Cambria Math" panose="02040503050406030204" pitchFamily="18" charset="0"/>
                        </a:rPr>
                        <m:t>𝑊</m:t>
                      </m:r>
                    </m:oMath>
                  </m:oMathPara>
                </a14:m>
                <a:endParaRPr lang="en-GB" sz="1600" dirty="0"/>
              </a:p>
            </p:txBody>
          </p:sp>
        </mc:Choice>
        <mc:Fallback xmlns="">
          <p:sp>
            <p:nvSpPr>
              <p:cNvPr id="4" name="Rectangle 3">
                <a:extLst>
                  <a:ext uri="{FF2B5EF4-FFF2-40B4-BE49-F238E27FC236}">
                    <a16:creationId xmlns:a16="http://schemas.microsoft.com/office/drawing/2014/main" id="{C4FDBBB9-2E60-4DF4-93A6-532C84D0FBB0}"/>
                  </a:ext>
                </a:extLst>
              </p:cNvPr>
              <p:cNvSpPr>
                <a:spLocks noRot="1" noChangeAspect="1" noMove="1" noResize="1" noEditPoints="1" noAdjustHandles="1" noChangeArrowheads="1" noChangeShapeType="1" noTextEdit="1"/>
              </p:cNvSpPr>
              <p:nvPr/>
            </p:nvSpPr>
            <p:spPr>
              <a:xfrm>
                <a:off x="3408642" y="1720527"/>
                <a:ext cx="2312428" cy="338554"/>
              </a:xfrm>
              <a:prstGeom prst="rect">
                <a:avLst/>
              </a:prstGeom>
              <a:blipFill>
                <a:blip r:embed="rId4"/>
                <a:stretch>
                  <a:fillRect b="-53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E1674F-5175-438A-A108-3B401E553804}"/>
                  </a:ext>
                </a:extLst>
              </p:cNvPr>
              <p:cNvGraphicFramePr>
                <a:graphicFrameLocks noGrp="1"/>
              </p:cNvGraphicFramePr>
              <p:nvPr/>
            </p:nvGraphicFramePr>
            <p:xfrm>
              <a:off x="3113246" y="4156213"/>
              <a:ext cx="2903220" cy="487680"/>
            </p:xfrm>
            <a:graphic>
              <a:graphicData uri="http://schemas.openxmlformats.org/drawingml/2006/table">
                <a:tbl>
                  <a:tblPr firstRow="1" bandRow="1">
                    <a:tableStyleId>{9D7B26C5-4107-4FEC-AEDC-1716B250A1EF}</a:tableStyleId>
                  </a:tblPr>
                  <a:tblGrid>
                    <a:gridCol w="720850">
                      <a:extLst>
                        <a:ext uri="{9D8B030D-6E8A-4147-A177-3AD203B41FA5}">
                          <a16:colId xmlns:a16="http://schemas.microsoft.com/office/drawing/2014/main" val="4209695366"/>
                        </a:ext>
                      </a:extLst>
                    </a:gridCol>
                    <a:gridCol w="2182370">
                      <a:extLst>
                        <a:ext uri="{9D8B030D-6E8A-4147-A177-3AD203B41FA5}">
                          <a16:colId xmlns:a16="http://schemas.microsoft.com/office/drawing/2014/main" val="118604938"/>
                        </a:ext>
                      </a:extLst>
                    </a:gridCol>
                  </a:tblGrid>
                  <a:tr h="217656">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17656">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𝛼</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solidFill>
                                <a:srgbClr val="585858"/>
                              </a:solidFill>
                              <a:sym typeface="Wingdings" panose="05000000000000000000" pitchFamily="2" charset="2"/>
                            </a:rPr>
                            <a:t>insurance risk premium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bl>
              </a:graphicData>
            </a:graphic>
          </p:graphicFrame>
        </mc:Choice>
        <mc:Fallback xmlns="">
          <p:graphicFrame>
            <p:nvGraphicFramePr>
              <p:cNvPr id="8" name="Table 7">
                <a:extLst>
                  <a:ext uri="{FF2B5EF4-FFF2-40B4-BE49-F238E27FC236}">
                    <a16:creationId xmlns:a16="http://schemas.microsoft.com/office/drawing/2014/main" id="{92E1674F-5175-438A-A108-3B401E553804}"/>
                  </a:ext>
                </a:extLst>
              </p:cNvPr>
              <p:cNvGraphicFramePr>
                <a:graphicFrameLocks noGrp="1"/>
              </p:cNvGraphicFramePr>
              <p:nvPr>
                <p:extLst>
                  <p:ext uri="{D42A27DB-BD31-4B8C-83A1-F6EECF244321}">
                    <p14:modId xmlns:p14="http://schemas.microsoft.com/office/powerpoint/2010/main" val="3977176290"/>
                  </p:ext>
                </p:extLst>
              </p:nvPr>
            </p:nvGraphicFramePr>
            <p:xfrm>
              <a:off x="3113246" y="4156213"/>
              <a:ext cx="2903220" cy="487680"/>
            </p:xfrm>
            <a:graphic>
              <a:graphicData uri="http://schemas.openxmlformats.org/drawingml/2006/table">
                <a:tbl>
                  <a:tblPr firstRow="1" bandRow="1">
                    <a:tableStyleId>{9D7B26C5-4107-4FEC-AEDC-1716B250A1EF}</a:tableStyleId>
                  </a:tblPr>
                  <a:tblGrid>
                    <a:gridCol w="720850">
                      <a:extLst>
                        <a:ext uri="{9D8B030D-6E8A-4147-A177-3AD203B41FA5}">
                          <a16:colId xmlns:a16="http://schemas.microsoft.com/office/drawing/2014/main" val="4209695366"/>
                        </a:ext>
                      </a:extLst>
                    </a:gridCol>
                    <a:gridCol w="2182370">
                      <a:extLst>
                        <a:ext uri="{9D8B030D-6E8A-4147-A177-3AD203B41FA5}">
                          <a16:colId xmlns:a16="http://schemas.microsoft.com/office/drawing/2014/main" val="118604938"/>
                        </a:ext>
                      </a:extLst>
                    </a:gridCol>
                  </a:tblGrid>
                  <a:tr h="243840">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t="-105000" r="-305085" b="-10000"/>
                          </a:stretch>
                        </a:blipFill>
                      </a:tcPr>
                    </a:tc>
                    <a:tc>
                      <a:txBody>
                        <a:bodyPr/>
                        <a:lstStyle/>
                        <a:p>
                          <a:r>
                            <a:rPr lang="en-GB" sz="1000" dirty="0">
                              <a:solidFill>
                                <a:srgbClr val="585858"/>
                              </a:solidFill>
                              <a:sym typeface="Wingdings" panose="05000000000000000000" pitchFamily="2" charset="2"/>
                            </a:rPr>
                            <a:t>insurance risk premium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bl>
              </a:graphicData>
            </a:graphic>
          </p:graphicFrame>
        </mc:Fallback>
      </mc:AlternateContent>
      <p:sp>
        <p:nvSpPr>
          <p:cNvPr id="11" name="Rectangle 4">
            <a:extLst>
              <a:ext uri="{FF2B5EF4-FFF2-40B4-BE49-F238E27FC236}">
                <a16:creationId xmlns:a16="http://schemas.microsoft.com/office/drawing/2014/main" id="{18CEA224-4198-458B-8809-CBB8BAC64972}"/>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Tree>
    <p:extLst>
      <p:ext uri="{BB962C8B-B14F-4D97-AF65-F5344CB8AC3E}">
        <p14:creationId xmlns:p14="http://schemas.microsoft.com/office/powerpoint/2010/main" val="3147736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26</a:t>
            </a:fld>
            <a:endParaRPr altLang="en-US" sz="900">
              <a:solidFill>
                <a:schemeClr val="bg1"/>
              </a:solidFill>
              <a:ea typeface="ヒラギノ角ゴ Pro W3"/>
              <a:cs typeface="ヒラギノ角ゴ Pro W3"/>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FD553B4-BF4F-4F16-8664-61BC2527F272}"/>
                  </a:ext>
                </a:extLst>
              </p:cNvPr>
              <p:cNvSpPr/>
              <p:nvPr/>
            </p:nvSpPr>
            <p:spPr bwMode="auto">
              <a:xfrm>
                <a:off x="508482" y="1275121"/>
                <a:ext cx="8273099" cy="1923604"/>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just" eaLnBrk="0" hangingPunct="0">
                  <a:spcBef>
                    <a:spcPct val="30000"/>
                  </a:spcBef>
                  <a:defRPr/>
                </a:pPr>
                <a:r>
                  <a:rPr lang="en-GB" sz="1400" dirty="0">
                    <a:solidFill>
                      <a:srgbClr val="585858"/>
                    </a:solidFill>
                  </a:rPr>
                  <a:t>The capital stock is subject to stochastic fluctuations and jumps, and evolves as</a:t>
                </a:r>
              </a:p>
              <a:p>
                <a:pPr algn="just" eaLnBrk="0" hangingPunct="0">
                  <a:spcBef>
                    <a:spcPct val="30000"/>
                  </a:spcBef>
                  <a:defRPr/>
                </a:pPr>
                <a:endParaRPr lang="en-GB" sz="1400" dirty="0">
                  <a:solidFill>
                    <a:srgbClr val="585858"/>
                  </a:solidFill>
                </a:endParaRPr>
              </a:p>
              <a:p>
                <a:pPr algn="just" eaLnBrk="0" hangingPunct="0">
                  <a:spcBef>
                    <a:spcPct val="30000"/>
                  </a:spcBef>
                  <a:defRPr/>
                </a:pPr>
                <a:r>
                  <a:rPr lang="en-GB" sz="1400" dirty="0">
                    <a:solidFill>
                      <a:srgbClr val="585858"/>
                    </a:solidFill>
                  </a:rPr>
                  <a:t> </a:t>
                </a:r>
              </a:p>
              <a:p>
                <a:pPr algn="just" eaLnBrk="0" hangingPunct="0">
                  <a:spcBef>
                    <a:spcPct val="30000"/>
                  </a:spcBef>
                  <a:defRPr/>
                </a:pPr>
                <a:r>
                  <a:rPr lang="en-US" sz="1400" dirty="0"/>
                  <a:t>w</a:t>
                </a:r>
                <a:r>
                  <a:rPr lang="en-US" sz="1400" b="0" dirty="0"/>
                  <a:t>here </a:t>
                </a:r>
                <a14:m>
                  <m:oMath xmlns:m="http://schemas.openxmlformats.org/officeDocument/2006/math">
                    <m:r>
                      <a:rPr lang="en-US" sz="1400" b="0" i="1" smtClean="0">
                        <a:latin typeface="Cambria Math" panose="02040503050406030204" pitchFamily="18" charset="0"/>
                      </a:rPr>
                      <m:t>𝐽</m:t>
                    </m:r>
                  </m:oMath>
                </a14:m>
                <a:r>
                  <a:rPr lang="en-GB" sz="1400" dirty="0">
                    <a:solidFill>
                      <a:srgbClr val="585858"/>
                    </a:solidFill>
                    <a:sym typeface="Wingdings" panose="05000000000000000000" pitchFamily="2" charset="2"/>
                  </a:rPr>
                  <a:t> is a jump process reflecting the probability of a natural catastrophe. </a:t>
                </a:r>
              </a:p>
              <a:p>
                <a:pPr algn="just" eaLnBrk="0" hangingPunct="0">
                  <a:spcBef>
                    <a:spcPct val="30000"/>
                  </a:spcBef>
                  <a:defRPr/>
                </a:pPr>
                <a:r>
                  <a:rPr lang="en-GB" sz="1400" dirty="0">
                    <a:solidFill>
                      <a:srgbClr val="585858"/>
                    </a:solidFill>
                    <a:sym typeface="Wingdings" panose="05000000000000000000" pitchFamily="2" charset="2"/>
                  </a:rPr>
                  <a:t>When the jump arrives, it destroys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𝑑</m:t>
                        </m:r>
                      </m:sub>
                    </m:sSub>
                  </m:oMath>
                </a14:m>
                <a:r>
                  <a:rPr lang="en-GB" sz="1400" dirty="0">
                    <a:solidFill>
                      <a:srgbClr val="585858"/>
                    </a:solidFill>
                    <a:sym typeface="Wingdings" panose="05000000000000000000" pitchFamily="2" charset="2"/>
                  </a:rPr>
                  <a:t>, which is a fraction </a:t>
                </a:r>
                <a14:m>
                  <m:oMath xmlns:m="http://schemas.openxmlformats.org/officeDocument/2006/math">
                    <m:r>
                      <a:rPr lang="en-US" sz="1400" b="0" i="1" smtClean="0">
                        <a:latin typeface="Cambria Math" panose="02040503050406030204" pitchFamily="18" charset="0"/>
                      </a:rPr>
                      <m:t>(1−</m:t>
                    </m:r>
                    <m:r>
                      <a:rPr lang="en-US" sz="1400" b="0" i="1" smtClean="0">
                        <a:latin typeface="Cambria Math" panose="02040503050406030204" pitchFamily="18" charset="0"/>
                      </a:rPr>
                      <m:t>𝑍</m:t>
                    </m:r>
                    <m:r>
                      <a:rPr lang="en-US" sz="1400" b="0" i="1" smtClean="0">
                        <a:latin typeface="Cambria Math" panose="02040503050406030204" pitchFamily="18" charset="0"/>
                      </a:rPr>
                      <m:t>)</m:t>
                    </m:r>
                  </m:oMath>
                </a14:m>
                <a:r>
                  <a:rPr lang="en-GB" sz="1400" dirty="0">
                    <a:solidFill>
                      <a:srgbClr val="585858"/>
                    </a:solidFill>
                    <a:sym typeface="Wingdings" panose="05000000000000000000" pitchFamily="2" charset="2"/>
                  </a:rPr>
                  <a:t> of capital </a:t>
                </a:r>
                <a14:m>
                  <m:oMath xmlns:m="http://schemas.openxmlformats.org/officeDocument/2006/math">
                    <m:r>
                      <a:rPr lang="en-US" sz="1400" b="0" i="1" smtClean="0">
                        <a:latin typeface="Cambria Math" panose="02040503050406030204" pitchFamily="18" charset="0"/>
                      </a:rPr>
                      <m:t>𝐾</m:t>
                    </m:r>
                  </m:oMath>
                </a14:m>
                <a:r>
                  <a:rPr lang="en-GB" sz="1400" dirty="0">
                    <a:solidFill>
                      <a:srgbClr val="585858"/>
                    </a:solidFill>
                    <a:sym typeface="Wingdings" panose="05000000000000000000" pitchFamily="2" charset="2"/>
                  </a:rPr>
                  <a:t>. In the presence of insurance, this fraction is reduced by </a:t>
                </a:r>
                <a14:m>
                  <m:oMath xmlns:m="http://schemas.openxmlformats.org/officeDocument/2006/math">
                    <m:r>
                      <a:rPr lang="en-US" sz="1400" i="1">
                        <a:latin typeface="Cambria Math" panose="02040503050406030204" pitchFamily="18" charset="0"/>
                      </a:rPr>
                      <m:t>(1−</m:t>
                    </m:r>
                    <m:r>
                      <a:rPr lang="en-US" sz="1400" b="0" i="1" smtClean="0">
                        <a:latin typeface="Cambria Math" panose="02040503050406030204" pitchFamily="18" charset="0"/>
                      </a:rPr>
                      <m:t>𝑊</m:t>
                    </m:r>
                    <m:r>
                      <a:rPr lang="en-US" sz="1400" i="1">
                        <a:latin typeface="Cambria Math" panose="02040503050406030204" pitchFamily="18" charset="0"/>
                      </a:rPr>
                      <m:t>)</m:t>
                    </m:r>
                  </m:oMath>
                </a14:m>
                <a:r>
                  <a:rPr lang="en-GB" sz="1400" dirty="0">
                    <a:solidFill>
                      <a:srgbClr val="585858"/>
                    </a:solidFill>
                    <a:sym typeface="Wingdings" panose="05000000000000000000" pitchFamily="2" charset="2"/>
                  </a:rPr>
                  <a:t> times.</a:t>
                </a:r>
              </a:p>
              <a:p>
                <a:pPr algn="just" eaLnBrk="0" hangingPunct="0">
                  <a:spcBef>
                    <a:spcPct val="30000"/>
                  </a:spcBef>
                  <a:defRPr/>
                </a:pPr>
                <a:r>
                  <a:rPr lang="en-GB" sz="1400" dirty="0">
                    <a:solidFill>
                      <a:srgbClr val="585858"/>
                    </a:solidFill>
                  </a:rPr>
                  <a:t>The expected growth rate is then  </a:t>
                </a:r>
              </a:p>
            </p:txBody>
          </p:sp>
        </mc:Choice>
        <mc:Fallback xmlns="">
          <p:sp>
            <p:nvSpPr>
              <p:cNvPr id="12" name="Rectangle 11">
                <a:extLst>
                  <a:ext uri="{FF2B5EF4-FFF2-40B4-BE49-F238E27FC236}">
                    <a16:creationId xmlns:a16="http://schemas.microsoft.com/office/drawing/2014/main" id="{CFD553B4-BF4F-4F16-8664-61BC2527F272}"/>
                  </a:ext>
                </a:extLst>
              </p:cNvPr>
              <p:cNvSpPr>
                <a:spLocks noRot="1" noChangeAspect="1" noMove="1" noResize="1" noEditPoints="1" noAdjustHandles="1" noChangeArrowheads="1" noChangeShapeType="1" noTextEdit="1"/>
              </p:cNvSpPr>
              <p:nvPr/>
            </p:nvSpPr>
            <p:spPr bwMode="auto">
              <a:xfrm>
                <a:off x="508482" y="1275121"/>
                <a:ext cx="8273099" cy="1923604"/>
              </a:xfrm>
              <a:prstGeom prst="rect">
                <a:avLst/>
              </a:prstGeom>
              <a:blipFill>
                <a:blip r:embed="rId3"/>
                <a:stretch>
                  <a:fillRect l="-221" r="-147" b="-2848"/>
                </a:stretch>
              </a:blipFill>
              <a:ln>
                <a:noFill/>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17E3189-7EE0-48EF-ACA5-FACD6C25C707}"/>
                  </a:ext>
                </a:extLst>
              </p:cNvPr>
              <p:cNvSpPr/>
              <p:nvPr/>
            </p:nvSpPr>
            <p:spPr>
              <a:xfrm>
                <a:off x="1566553" y="1700773"/>
                <a:ext cx="6156960" cy="338554"/>
              </a:xfrm>
              <a:prstGeom prst="rect">
                <a:avLst/>
              </a:prstGeom>
            </p:spPr>
            <p:txBody>
              <a:bodyPr wrap="square">
                <a:spAutoFit/>
              </a:bodyPr>
              <a:lstStyle/>
              <a:p>
                <a:pPr eaLnBrk="0" hangingPunct="0">
                  <a:spcBef>
                    <a:spcPct val="30000"/>
                  </a:spcBef>
                  <a:defRPr/>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𝑡</m:t>
                          </m:r>
                        </m:sub>
                      </m:sSub>
                      <m:r>
                        <a:rPr lang="en-US" sz="1600" i="1">
                          <a:latin typeface="Cambria Math" panose="02040503050406030204" pitchFamily="18" charset="0"/>
                        </a:rPr>
                        <m:t>=</m:t>
                      </m:r>
                      <m:r>
                        <m:rPr>
                          <m:sty m:val="p"/>
                        </m:rPr>
                        <a:rPr lang="en-US" sz="1600">
                          <a:latin typeface="Cambria Math" panose="02040503050406030204" pitchFamily="18" charset="0"/>
                        </a:rPr>
                        <m:t>Φ</m:t>
                      </m:r>
                      <m:r>
                        <a:rPr lang="en-US" sz="1600" i="1">
                          <a:latin typeface="Cambria Math" panose="02040503050406030204" pitchFamily="18" charset="0"/>
                        </a:rPr>
                        <m:t> </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𝑡</m:t>
                              </m:r>
                              <m:r>
                                <a:rPr lang="en-US" sz="1600" i="1">
                                  <a:latin typeface="Cambria Math" panose="02040503050406030204" pitchFamily="18" charset="0"/>
                                </a:rPr>
                                <m:t>−</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𝑡</m:t>
                              </m:r>
                              <m:r>
                                <a:rPr lang="en-US" sz="1600" i="1">
                                  <a:latin typeface="Cambria Math" panose="02040503050406030204" pitchFamily="18" charset="0"/>
                                </a:rPr>
                                <m:t>−</m:t>
                              </m:r>
                            </m:sub>
                          </m:sSub>
                        </m:e>
                      </m:d>
                      <m:r>
                        <a:rPr lang="en-US" sz="1600" i="1">
                          <a:latin typeface="Cambria Math" panose="02040503050406030204" pitchFamily="18" charset="0"/>
                        </a:rPr>
                        <m:t>𝑑𝑡</m:t>
                      </m:r>
                      <m:r>
                        <a:rPr lang="en-US" sz="1600" i="1">
                          <a:latin typeface="Cambria Math" panose="02040503050406030204" pitchFamily="18" charset="0"/>
                        </a:rPr>
                        <m:t> +</m:t>
                      </m:r>
                      <m:r>
                        <a:rPr lang="en-US" sz="1600" i="1">
                          <a:latin typeface="Cambria Math" panose="02040503050406030204" pitchFamily="18" charset="0"/>
                        </a:rPr>
                        <m:t>𝜎</m:t>
                      </m:r>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𝑡</m:t>
                          </m:r>
                          <m:r>
                            <a:rPr lang="en-US" sz="1600" i="1">
                              <a:latin typeface="Cambria Math" panose="02040503050406030204" pitchFamily="18" charset="0"/>
                            </a:rPr>
                            <m:t>−</m:t>
                          </m:r>
                        </m:sub>
                      </m:sSub>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i="1" smtClean="0">
                          <a:solidFill>
                            <a:schemeClr val="tx2"/>
                          </a:solidFill>
                          <a:latin typeface="Cambria Math" panose="02040503050406030204" pitchFamily="18" charset="0"/>
                        </a:rPr>
                        <m:t>(1−</m:t>
                      </m:r>
                      <m:r>
                        <a:rPr lang="en-US" sz="1600" i="1" smtClean="0">
                          <a:solidFill>
                            <a:schemeClr val="tx2"/>
                          </a:solidFill>
                          <a:latin typeface="Cambria Math" panose="02040503050406030204" pitchFamily="18" charset="0"/>
                        </a:rPr>
                        <m:t>𝑊</m:t>
                      </m:r>
                      <m:r>
                        <a:rPr lang="en-US" sz="1600" i="1" smtClean="0">
                          <a:solidFill>
                            <a:schemeClr val="tx2"/>
                          </a:solidFill>
                          <a:latin typeface="Cambria Math" panose="02040503050406030204" pitchFamily="18" charset="0"/>
                        </a:rPr>
                        <m:t>)(1−</m:t>
                      </m:r>
                      <m:r>
                        <a:rPr lang="en-US" sz="1600" i="1">
                          <a:solidFill>
                            <a:schemeClr val="tx2"/>
                          </a:solidFill>
                          <a:latin typeface="Cambria Math" panose="02040503050406030204" pitchFamily="18" charset="0"/>
                        </a:rPr>
                        <m:t>𝑍</m:t>
                      </m:r>
                      <m:r>
                        <a:rPr lang="en-US" sz="1600" i="1">
                          <a:solidFill>
                            <a:schemeClr val="tx2"/>
                          </a:solidFill>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𝑡</m:t>
                          </m:r>
                          <m:r>
                            <a:rPr lang="en-US" sz="1600" i="1">
                              <a:latin typeface="Cambria Math" panose="02040503050406030204" pitchFamily="18" charset="0"/>
                            </a:rPr>
                            <m:t>−</m:t>
                          </m:r>
                        </m:sub>
                      </m:sSub>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𝑡</m:t>
                          </m:r>
                        </m:sub>
                      </m:sSub>
                    </m:oMath>
                  </m:oMathPara>
                </a14:m>
                <a:endParaRPr lang="en-US" sz="1600" i="1" dirty="0">
                  <a:latin typeface="Cambria Math" panose="02040503050406030204" pitchFamily="18" charset="0"/>
                </a:endParaRPr>
              </a:p>
            </p:txBody>
          </p:sp>
        </mc:Choice>
        <mc:Fallback xmlns="">
          <p:sp>
            <p:nvSpPr>
              <p:cNvPr id="4" name="Rectangle 3">
                <a:extLst>
                  <a:ext uri="{FF2B5EF4-FFF2-40B4-BE49-F238E27FC236}">
                    <a16:creationId xmlns:a16="http://schemas.microsoft.com/office/drawing/2014/main" id="{717E3189-7EE0-48EF-ACA5-FACD6C25C707}"/>
                  </a:ext>
                </a:extLst>
              </p:cNvPr>
              <p:cNvSpPr>
                <a:spLocks noRot="1" noChangeAspect="1" noMove="1" noResize="1" noEditPoints="1" noAdjustHandles="1" noChangeArrowheads="1" noChangeShapeType="1" noTextEdit="1"/>
              </p:cNvSpPr>
              <p:nvPr/>
            </p:nvSpPr>
            <p:spPr>
              <a:xfrm>
                <a:off x="1566553" y="1700773"/>
                <a:ext cx="6156960" cy="338554"/>
              </a:xfrm>
              <a:prstGeom prst="rect">
                <a:avLst/>
              </a:prstGeom>
              <a:blipFill>
                <a:blip r:embed="rId4"/>
                <a:stretch>
                  <a:fillRect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BDF4DE24-006A-476C-8A57-E54938A2760B}"/>
                  </a:ext>
                </a:extLst>
              </p:cNvPr>
              <p:cNvGraphicFramePr>
                <a:graphicFrameLocks noGrp="1"/>
              </p:cNvGraphicFramePr>
              <p:nvPr/>
            </p:nvGraphicFramePr>
            <p:xfrm>
              <a:off x="643769" y="3663145"/>
              <a:ext cx="8048246" cy="975360"/>
            </p:xfrm>
            <a:graphic>
              <a:graphicData uri="http://schemas.openxmlformats.org/drawingml/2006/table">
                <a:tbl>
                  <a:tblPr firstRow="1" bandRow="1">
                    <a:tableStyleId>{9D7B26C5-4107-4FEC-AEDC-1716B250A1EF}</a:tableStyleId>
                  </a:tblPr>
                  <a:tblGrid>
                    <a:gridCol w="777992">
                      <a:extLst>
                        <a:ext uri="{9D8B030D-6E8A-4147-A177-3AD203B41FA5}">
                          <a16:colId xmlns:a16="http://schemas.microsoft.com/office/drawing/2014/main" val="4209695366"/>
                        </a:ext>
                      </a:extLst>
                    </a:gridCol>
                    <a:gridCol w="3039281">
                      <a:extLst>
                        <a:ext uri="{9D8B030D-6E8A-4147-A177-3AD203B41FA5}">
                          <a16:colId xmlns:a16="http://schemas.microsoft.com/office/drawing/2014/main" val="118604938"/>
                        </a:ext>
                      </a:extLst>
                    </a:gridCol>
                    <a:gridCol w="880767">
                      <a:extLst>
                        <a:ext uri="{9D8B030D-6E8A-4147-A177-3AD203B41FA5}">
                          <a16:colId xmlns:a16="http://schemas.microsoft.com/office/drawing/2014/main" val="3731202221"/>
                        </a:ext>
                      </a:extLst>
                    </a:gridCol>
                    <a:gridCol w="3350206">
                      <a:extLst>
                        <a:ext uri="{9D8B030D-6E8A-4147-A177-3AD203B41FA5}">
                          <a16:colId xmlns:a16="http://schemas.microsoft.com/office/drawing/2014/main" val="873696939"/>
                        </a:ext>
                      </a:extLst>
                    </a:gridCol>
                  </a:tblGrid>
                  <a:tr h="217656">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17656">
                    <a:tc>
                      <a:txBody>
                        <a:bodyPr/>
                        <a:lstStyle/>
                        <a:p>
                          <a:pPr algn="ctr"/>
                          <a14:m>
                            <m:oMathPara xmlns:m="http://schemas.openxmlformats.org/officeDocument/2006/math">
                              <m:oMathParaPr>
                                <m:jc m:val="centerGroup"/>
                              </m:oMathParaPr>
                              <m:oMath xmlns:m="http://schemas.openxmlformats.org/officeDocument/2006/math">
                                <m:r>
                                  <a:rPr lang="en-US" sz="1000" i="1" smtClean="0">
                                    <a:latin typeface="Cambria Math" panose="02040503050406030204" pitchFamily="18" charset="0"/>
                                  </a:rPr>
                                  <m:t>𝐵</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t>standard Brownian motion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𝜎</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diffusion volatility of the capital stock growth</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018291"/>
                      </a:ext>
                    </a:extLst>
                  </a:tr>
                  <a:tr h="217656">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𝐽</m:t>
                                </m:r>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solidFill>
                                <a:srgbClr val="585858"/>
                              </a:solidFill>
                              <a:sym typeface="Wingdings" panose="05000000000000000000" pitchFamily="2" charset="2"/>
                            </a:rPr>
                            <a:t>jump process with fixed but unknown arrival rate </a:t>
                          </a:r>
                          <a14:m>
                            <m:oMath xmlns:m="http://schemas.openxmlformats.org/officeDocument/2006/math">
                              <m:r>
                                <a:rPr lang="en-US" sz="1000" b="0" i="1" smtClean="0">
                                  <a:latin typeface="Cambria Math" panose="02040503050406030204" pitchFamily="18" charset="0"/>
                                </a:rPr>
                                <m:t>𝜋</m:t>
                              </m:r>
                            </m:oMath>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𝑔</m:t>
                                    </m:r>
                                  </m:e>
                                </m:acc>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expected growth rate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r h="217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𝑡</m:t>
                                    </m:r>
                                  </m:e>
                                  <m:sub>
                                    <m:r>
                                      <a:rPr lang="en-US" sz="1000" b="0" i="1" smtClean="0">
                                        <a:latin typeface="Cambria Math" panose="02040503050406030204" pitchFamily="18" charset="0"/>
                                      </a:rPr>
                                      <m:t>−</m:t>
                                    </m:r>
                                  </m:sub>
                                </m:sSub>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000" dirty="0"/>
                            <a:t>pre-jump time</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𝑖</m:t>
                                    </m:r>
                                  </m:e>
                                  <m:sup>
                                    <m:r>
                                      <a:rPr lang="en-US" sz="1000" b="0" i="1" smtClean="0">
                                        <a:latin typeface="Cambria Math" panose="02040503050406030204" pitchFamily="18" charset="0"/>
                                      </a:rPr>
                                      <m:t>∗</m:t>
                                    </m:r>
                                  </m:sup>
                                </m:sSup>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optimal investment-capital ratio</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0065725"/>
                      </a:ext>
                    </a:extLst>
                  </a:tr>
                </a:tbl>
              </a:graphicData>
            </a:graphic>
          </p:graphicFrame>
        </mc:Choice>
        <mc:Fallback xmlns="">
          <p:graphicFrame>
            <p:nvGraphicFramePr>
              <p:cNvPr id="11" name="Table 10">
                <a:extLst>
                  <a:ext uri="{FF2B5EF4-FFF2-40B4-BE49-F238E27FC236}">
                    <a16:creationId xmlns:a16="http://schemas.microsoft.com/office/drawing/2014/main" id="{BDF4DE24-006A-476C-8A57-E54938A2760B}"/>
                  </a:ext>
                </a:extLst>
              </p:cNvPr>
              <p:cNvGraphicFramePr>
                <a:graphicFrameLocks noGrp="1"/>
              </p:cNvGraphicFramePr>
              <p:nvPr>
                <p:extLst>
                  <p:ext uri="{D42A27DB-BD31-4B8C-83A1-F6EECF244321}">
                    <p14:modId xmlns:p14="http://schemas.microsoft.com/office/powerpoint/2010/main" val="1418562489"/>
                  </p:ext>
                </p:extLst>
              </p:nvPr>
            </p:nvGraphicFramePr>
            <p:xfrm>
              <a:off x="643769" y="3663145"/>
              <a:ext cx="8048246" cy="975360"/>
            </p:xfrm>
            <a:graphic>
              <a:graphicData uri="http://schemas.openxmlformats.org/drawingml/2006/table">
                <a:tbl>
                  <a:tblPr firstRow="1" bandRow="1">
                    <a:tableStyleId>{9D7B26C5-4107-4FEC-AEDC-1716B250A1EF}</a:tableStyleId>
                  </a:tblPr>
                  <a:tblGrid>
                    <a:gridCol w="777992">
                      <a:extLst>
                        <a:ext uri="{9D8B030D-6E8A-4147-A177-3AD203B41FA5}">
                          <a16:colId xmlns:a16="http://schemas.microsoft.com/office/drawing/2014/main" val="4209695366"/>
                        </a:ext>
                      </a:extLst>
                    </a:gridCol>
                    <a:gridCol w="3039281">
                      <a:extLst>
                        <a:ext uri="{9D8B030D-6E8A-4147-A177-3AD203B41FA5}">
                          <a16:colId xmlns:a16="http://schemas.microsoft.com/office/drawing/2014/main" val="118604938"/>
                        </a:ext>
                      </a:extLst>
                    </a:gridCol>
                    <a:gridCol w="880767">
                      <a:extLst>
                        <a:ext uri="{9D8B030D-6E8A-4147-A177-3AD203B41FA5}">
                          <a16:colId xmlns:a16="http://schemas.microsoft.com/office/drawing/2014/main" val="3731202221"/>
                        </a:ext>
                      </a:extLst>
                    </a:gridCol>
                    <a:gridCol w="3350206">
                      <a:extLst>
                        <a:ext uri="{9D8B030D-6E8A-4147-A177-3AD203B41FA5}">
                          <a16:colId xmlns:a16="http://schemas.microsoft.com/office/drawing/2014/main" val="873696939"/>
                        </a:ext>
                      </a:extLst>
                    </a:gridCol>
                  </a:tblGrid>
                  <a:tr h="243840">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3105479378"/>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t="-100000" r="-932813" b="-204878"/>
                          </a:stretch>
                        </a:blipFill>
                      </a:tcPr>
                    </a:tc>
                    <a:tc>
                      <a:txBody>
                        <a:bodyPr/>
                        <a:lstStyle/>
                        <a:p>
                          <a:r>
                            <a:rPr lang="en-GB" sz="1000" dirty="0"/>
                            <a:t>standard Brownian motion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435417" t="-100000" r="-382639" b="-20487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diffusion volatility of the capital stock growth</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018291"/>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t="-205000" r="-932813" b="-110000"/>
                          </a:stretch>
                        </a:blipFill>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25651" t="-205000" r="-139279" b="-110000"/>
                          </a:stretch>
                        </a:blipFill>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435417" t="-205000" r="-382639" b="-1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expected growth rate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8457195"/>
                      </a:ext>
                    </a:extLst>
                  </a:tr>
                  <a:tr h="243840">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t="-305000" r="-932813" b="-10000"/>
                          </a:stretch>
                        </a:blipFill>
                      </a:tcPr>
                    </a:tc>
                    <a:tc>
                      <a:txBody>
                        <a:bodyPr/>
                        <a:lstStyle/>
                        <a:p>
                          <a:r>
                            <a:rPr lang="en-GB" sz="1000" dirty="0"/>
                            <a:t>pre-jump time</a:t>
                          </a: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5"/>
                          <a:stretch>
                            <a:fillRect l="-435417" t="-305000" r="-382639" b="-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optimal investment-capital ratio</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0065725"/>
                      </a:ext>
                    </a:extLst>
                  </a:tr>
                </a:tbl>
              </a:graphicData>
            </a:graphic>
          </p:graphicFrame>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EBCD7E1-59E3-44EC-94DE-206EACCDA514}"/>
                  </a:ext>
                </a:extLst>
              </p:cNvPr>
              <p:cNvSpPr/>
              <p:nvPr/>
            </p:nvSpPr>
            <p:spPr>
              <a:xfrm>
                <a:off x="1693544" y="3098457"/>
                <a:ext cx="6156960" cy="338554"/>
              </a:xfrm>
              <a:prstGeom prst="rect">
                <a:avLst/>
              </a:prstGeom>
            </p:spPr>
            <p:txBody>
              <a:bodyPr wrap="square">
                <a:spAutoFit/>
              </a:bodyPr>
              <a:lstStyle/>
              <a:p>
                <a:pPr eaLnBrk="0" hangingPunct="0">
                  <a:spcBef>
                    <a:spcPct val="30000"/>
                  </a:spcBef>
                  <a:defRPr/>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i="1">
                              <a:latin typeface="Cambria Math" panose="02040503050406030204" pitchFamily="18" charset="0"/>
                            </a:rPr>
                            <m:t>𝑔</m:t>
                          </m:r>
                        </m:e>
                      </m:acc>
                      <m:r>
                        <a:rPr lang="en-US" sz="1600" i="1">
                          <a:latin typeface="Cambria Math" panose="02040503050406030204" pitchFamily="18" charset="0"/>
                        </a:rPr>
                        <m:t>=</m:t>
                      </m:r>
                      <m:r>
                        <a:rPr lang="en-US" sz="1600" b="0" i="1" smtClean="0">
                          <a:latin typeface="Cambria Math" panose="02040503050406030204" pitchFamily="18" charset="0"/>
                        </a:rPr>
                        <m:t>𝜙</m:t>
                      </m:r>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𝑖</m:t>
                              </m:r>
                            </m:e>
                            <m:sup>
                              <m:r>
                                <a:rPr lang="en-US" sz="1600" b="0" i="1" smtClean="0">
                                  <a:latin typeface="Cambria Math" panose="02040503050406030204" pitchFamily="18" charset="0"/>
                                </a:rPr>
                                <m:t>∗</m:t>
                              </m:r>
                            </m:sup>
                          </m:sSup>
                        </m:e>
                      </m:d>
                      <m:r>
                        <a:rPr lang="en-US" sz="1600" i="1">
                          <a:latin typeface="Cambria Math" panose="02040503050406030204" pitchFamily="18" charset="0"/>
                        </a:rPr>
                        <m:t>𝑑𝑡</m:t>
                      </m:r>
                      <m:r>
                        <a:rPr lang="en-US" sz="1600" i="1">
                          <a:latin typeface="Cambria Math" panose="02040503050406030204" pitchFamily="18" charset="0"/>
                        </a:rPr>
                        <m:t> −</m:t>
                      </m:r>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𝐸</m:t>
                      </m:r>
                      <m:r>
                        <a:rPr lang="en-US" sz="1600" i="1" smtClean="0">
                          <a:solidFill>
                            <a:schemeClr val="tx1"/>
                          </a:solidFill>
                          <a:latin typeface="Cambria Math" panose="02040503050406030204" pitchFamily="18" charset="0"/>
                        </a:rPr>
                        <m:t>(1−</m:t>
                      </m:r>
                      <m:r>
                        <a:rPr lang="en-US" sz="1600" i="1" smtClean="0">
                          <a:solidFill>
                            <a:schemeClr val="tx1"/>
                          </a:solidFill>
                          <a:latin typeface="Cambria Math" panose="02040503050406030204" pitchFamily="18" charset="0"/>
                        </a:rPr>
                        <m:t>𝑊</m:t>
                      </m:r>
                      <m:r>
                        <a:rPr lang="en-US" sz="1600" i="1" smtClean="0">
                          <a:solidFill>
                            <a:schemeClr val="tx1"/>
                          </a:solidFill>
                          <a:latin typeface="Cambria Math" panose="02040503050406030204" pitchFamily="18" charset="0"/>
                        </a:rPr>
                        <m:t>)(1−</m:t>
                      </m:r>
                      <m:r>
                        <a:rPr lang="en-US" sz="1600" i="1">
                          <a:latin typeface="Cambria Math" panose="02040503050406030204" pitchFamily="18" charset="0"/>
                        </a:rPr>
                        <m:t>𝑍</m:t>
                      </m:r>
                      <m:r>
                        <a:rPr lang="en-US" sz="1600" i="1">
                          <a:latin typeface="Cambria Math" panose="02040503050406030204" pitchFamily="18" charset="0"/>
                        </a:rPr>
                        <m:t>)</m:t>
                      </m:r>
                    </m:oMath>
                  </m:oMathPara>
                </a14:m>
                <a:endParaRPr lang="en-US" sz="1600" i="1" dirty="0">
                  <a:latin typeface="Cambria Math" panose="02040503050406030204" pitchFamily="18" charset="0"/>
                </a:endParaRPr>
              </a:p>
            </p:txBody>
          </p:sp>
        </mc:Choice>
        <mc:Fallback xmlns="">
          <p:sp>
            <p:nvSpPr>
              <p:cNvPr id="16" name="Rectangle 15">
                <a:extLst>
                  <a:ext uri="{FF2B5EF4-FFF2-40B4-BE49-F238E27FC236}">
                    <a16:creationId xmlns:a16="http://schemas.microsoft.com/office/drawing/2014/main" id="{0EBCD7E1-59E3-44EC-94DE-206EACCDA514}"/>
                  </a:ext>
                </a:extLst>
              </p:cNvPr>
              <p:cNvSpPr>
                <a:spLocks noRot="1" noChangeAspect="1" noMove="1" noResize="1" noEditPoints="1" noAdjustHandles="1" noChangeArrowheads="1" noChangeShapeType="1" noTextEdit="1"/>
              </p:cNvSpPr>
              <p:nvPr/>
            </p:nvSpPr>
            <p:spPr>
              <a:xfrm>
                <a:off x="1693544" y="3098457"/>
                <a:ext cx="6156960" cy="338554"/>
              </a:xfrm>
              <a:prstGeom prst="rect">
                <a:avLst/>
              </a:prstGeom>
              <a:blipFill>
                <a:blip r:embed="rId6"/>
                <a:stretch>
                  <a:fillRect b="-10714"/>
                </a:stretch>
              </a:blipFill>
            </p:spPr>
            <p:txBody>
              <a:bodyPr/>
              <a:lstStyle/>
              <a:p>
                <a:r>
                  <a:rPr lang="en-GB">
                    <a:noFill/>
                  </a:rPr>
                  <a:t> </a:t>
                </a:r>
              </a:p>
            </p:txBody>
          </p:sp>
        </mc:Fallback>
      </mc:AlternateContent>
      <p:sp>
        <p:nvSpPr>
          <p:cNvPr id="18" name="Rectangle 4">
            <a:extLst>
              <a:ext uri="{FF2B5EF4-FFF2-40B4-BE49-F238E27FC236}">
                <a16:creationId xmlns:a16="http://schemas.microsoft.com/office/drawing/2014/main" id="{560D3B54-0676-4E06-A98A-68CA0E67FAE3}"/>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Impact of natural disasters on capital</a:t>
            </a:r>
          </a:p>
        </p:txBody>
      </p:sp>
    </p:spTree>
    <p:extLst>
      <p:ext uri="{BB962C8B-B14F-4D97-AF65-F5344CB8AC3E}">
        <p14:creationId xmlns:p14="http://schemas.microsoft.com/office/powerpoint/2010/main" val="262244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3</a:t>
            </a:fld>
            <a:endParaRPr lang="en-GB" dirty="0"/>
          </a:p>
        </p:txBody>
      </p:sp>
      <p:sp>
        <p:nvSpPr>
          <p:cNvPr id="19" name="TextBox 18">
            <a:extLst>
              <a:ext uri="{FF2B5EF4-FFF2-40B4-BE49-F238E27FC236}">
                <a16:creationId xmlns:a16="http://schemas.microsoft.com/office/drawing/2014/main" id="{C526E5BD-5914-4A9A-BFB7-6E04FFC9C17B}"/>
              </a:ext>
            </a:extLst>
          </p:cNvPr>
          <p:cNvSpPr txBox="1"/>
          <p:nvPr/>
        </p:nvSpPr>
        <p:spPr>
          <a:xfrm>
            <a:off x="288246" y="1175596"/>
            <a:ext cx="4042964" cy="3231654"/>
          </a:xfrm>
          <a:prstGeom prst="rect">
            <a:avLst/>
          </a:prstGeom>
          <a:noFill/>
        </p:spPr>
        <p:txBody>
          <a:bodyPr wrap="square" rtlCol="0">
            <a:spAutoFit/>
          </a:bodyPr>
          <a:lstStyle/>
          <a:p>
            <a:pPr eaLnBrk="0" hangingPunct="0">
              <a:spcBef>
                <a:spcPct val="30000"/>
              </a:spcBef>
              <a:defRPr/>
            </a:pPr>
            <a:r>
              <a:rPr lang="en-GB" sz="1500" dirty="0">
                <a:solidFill>
                  <a:srgbClr val="003299"/>
                </a:solidFill>
              </a:rPr>
              <a:t>Insurance is an important source of resilience</a:t>
            </a:r>
          </a:p>
          <a:p>
            <a:pPr marL="285750" indent="-285750" eaLnBrk="0" hangingPunct="0">
              <a:spcBef>
                <a:spcPct val="30000"/>
              </a:spcBef>
              <a:buFont typeface="Arial" panose="020B0604020202020204" pitchFamily="34" charset="0"/>
              <a:buChar char="•"/>
              <a:defRPr/>
            </a:pPr>
            <a:r>
              <a:rPr lang="en-GB" sz="1500" dirty="0">
                <a:solidFill>
                  <a:srgbClr val="585858"/>
                </a:solidFill>
              </a:rPr>
              <a:t>Insurance appears to help speed up reconstruction</a:t>
            </a:r>
          </a:p>
          <a:p>
            <a:pPr marL="285750" indent="-285750" eaLnBrk="0" hangingPunct="0">
              <a:spcBef>
                <a:spcPct val="30000"/>
              </a:spcBef>
              <a:buFont typeface="Arial" panose="020B0604020202020204" pitchFamily="34" charset="0"/>
              <a:buChar char="•"/>
              <a:defRPr/>
            </a:pPr>
            <a:r>
              <a:rPr lang="en-GB" sz="1500" dirty="0">
                <a:solidFill>
                  <a:srgbClr val="585858"/>
                </a:solidFill>
              </a:rPr>
              <a:t>Macro and micro evidence on the benefits of insurance </a:t>
            </a:r>
            <a:r>
              <a:rPr lang="da-DK" sz="1200" dirty="0">
                <a:solidFill>
                  <a:srgbClr val="585858"/>
                </a:solidFill>
              </a:rPr>
              <a:t>(Von Peter et al., 2012; </a:t>
            </a:r>
            <a:r>
              <a:rPr lang="da-DK" sz="1200" dirty="0" err="1">
                <a:solidFill>
                  <a:srgbClr val="585858"/>
                </a:solidFill>
              </a:rPr>
              <a:t>Poontirakul</a:t>
            </a:r>
            <a:r>
              <a:rPr lang="da-DK" sz="1200" dirty="0">
                <a:solidFill>
                  <a:srgbClr val="585858"/>
                </a:solidFill>
              </a:rPr>
              <a:t> and </a:t>
            </a:r>
            <a:r>
              <a:rPr lang="da-DK" sz="1200" dirty="0" err="1">
                <a:solidFill>
                  <a:srgbClr val="585858"/>
                </a:solidFill>
              </a:rPr>
              <a:t>Noy</a:t>
            </a:r>
            <a:r>
              <a:rPr lang="da-DK" sz="1200" dirty="0">
                <a:solidFill>
                  <a:srgbClr val="585858"/>
                </a:solidFill>
              </a:rPr>
              <a:t>, 2017)</a:t>
            </a:r>
            <a:endParaRPr lang="en-GB" sz="1200" dirty="0">
              <a:solidFill>
                <a:srgbClr val="585858"/>
              </a:solidFill>
            </a:endParaRPr>
          </a:p>
          <a:p>
            <a:pPr eaLnBrk="0" hangingPunct="0">
              <a:spcBef>
                <a:spcPct val="30000"/>
              </a:spcBef>
              <a:defRPr/>
            </a:pPr>
            <a:endParaRPr lang="en-GB" sz="1500" dirty="0">
              <a:solidFill>
                <a:srgbClr val="585858"/>
              </a:solidFill>
            </a:endParaRPr>
          </a:p>
          <a:p>
            <a:pPr eaLnBrk="0" hangingPunct="0">
              <a:spcBef>
                <a:spcPct val="30000"/>
              </a:spcBef>
              <a:defRPr/>
            </a:pPr>
            <a:r>
              <a:rPr lang="en-GB" sz="1500" dirty="0">
                <a:solidFill>
                  <a:srgbClr val="003299"/>
                </a:solidFill>
              </a:rPr>
              <a:t>Already a substantial protection gap</a:t>
            </a:r>
          </a:p>
          <a:p>
            <a:pPr marL="285750" indent="-285750" eaLnBrk="0" hangingPunct="0">
              <a:spcBef>
                <a:spcPct val="30000"/>
              </a:spcBef>
              <a:buFont typeface="Arial" panose="020B0604020202020204" pitchFamily="34" charset="0"/>
              <a:buChar char="•"/>
              <a:defRPr/>
            </a:pPr>
            <a:r>
              <a:rPr lang="en-GB" sz="1500" dirty="0">
                <a:solidFill>
                  <a:srgbClr val="585858"/>
                </a:solidFill>
              </a:rPr>
              <a:t>Only 1/4 of climate-related catastrophe losses are insured in Europe</a:t>
            </a:r>
          </a:p>
          <a:p>
            <a:pPr marL="285750" indent="-285750" eaLnBrk="0" hangingPunct="0">
              <a:spcBef>
                <a:spcPct val="30000"/>
              </a:spcBef>
              <a:buFont typeface="Arial" panose="020B0604020202020204" pitchFamily="34" charset="0"/>
              <a:buChar char="•"/>
              <a:defRPr/>
            </a:pPr>
            <a:r>
              <a:rPr lang="en-GB" altLang="en-US" sz="1500" dirty="0">
                <a:solidFill>
                  <a:srgbClr val="585858"/>
                </a:solidFill>
              </a:rPr>
              <a:t>This insurance protection gap could widen as a result of climate change</a:t>
            </a:r>
            <a:endParaRPr lang="en-GB" sz="1500" dirty="0">
              <a:solidFill>
                <a:srgbClr val="585858"/>
              </a:solidFill>
            </a:endParaRPr>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The role of insurance</a:t>
            </a:r>
          </a:p>
        </p:txBody>
      </p:sp>
      <p:sp>
        <p:nvSpPr>
          <p:cNvPr id="7" name="Text Placeholder 3">
            <a:extLst>
              <a:ext uri="{FF2B5EF4-FFF2-40B4-BE49-F238E27FC236}">
                <a16:creationId xmlns:a16="http://schemas.microsoft.com/office/drawing/2014/main" id="{AEF27900-23CE-4411-B3DA-BE3472F1A70D}"/>
              </a:ext>
            </a:extLst>
          </p:cNvPr>
          <p:cNvSpPr txBox="1">
            <a:spLocks/>
          </p:cNvSpPr>
          <p:nvPr/>
        </p:nvSpPr>
        <p:spPr>
          <a:xfrm>
            <a:off x="41841" y="4700697"/>
            <a:ext cx="8273933" cy="40203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altLang="en-US" sz="900" kern="0" dirty="0"/>
              <a:t>Source: </a:t>
            </a:r>
            <a:r>
              <a:rPr lang="en-GB" altLang="en-US" sz="900" kern="0" dirty="0">
                <a:hlinkClick r:id="rId3"/>
              </a:rPr>
              <a:t>EIOPA dashboard on insurance protection gap for natural catastrophes</a:t>
            </a:r>
            <a:r>
              <a:rPr lang="en-GB" altLang="en-US" sz="900" kern="0" dirty="0"/>
              <a:t>, </a:t>
            </a:r>
            <a:r>
              <a:rPr lang="en-GB" altLang="en-US" sz="900" kern="0" dirty="0">
                <a:solidFill>
                  <a:schemeClr val="bg1"/>
                </a:solidFill>
              </a:rPr>
              <a:t>European Environment Agency CATDAT.</a:t>
            </a:r>
          </a:p>
        </p:txBody>
      </p:sp>
      <p:sp>
        <p:nvSpPr>
          <p:cNvPr id="8" name="TextBox 7">
            <a:extLst>
              <a:ext uri="{FF2B5EF4-FFF2-40B4-BE49-F238E27FC236}">
                <a16:creationId xmlns:a16="http://schemas.microsoft.com/office/drawing/2014/main" id="{D5930DBA-B291-412D-803C-DA4C287F39F9}"/>
              </a:ext>
            </a:extLst>
          </p:cNvPr>
          <p:cNvSpPr txBox="1"/>
          <p:nvPr/>
        </p:nvSpPr>
        <p:spPr>
          <a:xfrm>
            <a:off x="4684747" y="1083633"/>
            <a:ext cx="4042964" cy="461665"/>
          </a:xfrm>
          <a:prstGeom prst="rect">
            <a:avLst/>
          </a:prstGeom>
          <a:noFill/>
        </p:spPr>
        <p:txBody>
          <a:bodyPr wrap="square" rtlCol="0">
            <a:spAutoFit/>
          </a:bodyPr>
          <a:lstStyle/>
          <a:p>
            <a:r>
              <a:rPr lang="en-GB" sz="1200" b="1" dirty="0">
                <a:solidFill>
                  <a:schemeClr val="tx2"/>
                </a:solidFill>
              </a:rPr>
              <a:t>Average share of insured economic losses caused by weather-related events in Europe </a:t>
            </a:r>
          </a:p>
        </p:txBody>
      </p:sp>
      <p:pic>
        <p:nvPicPr>
          <p:cNvPr id="2" name="Picture 3">
            <a:extLst>
              <a:ext uri="{FF2B5EF4-FFF2-40B4-BE49-F238E27FC236}">
                <a16:creationId xmlns:a16="http://schemas.microsoft.com/office/drawing/2014/main" id="{221EDFC3-E229-C78C-A711-63EF652C6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074385" y="1496269"/>
            <a:ext cx="3107763" cy="31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18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4</a:t>
            </a:fld>
            <a:endParaRPr lang="en-GB" dirty="0"/>
          </a:p>
        </p:txBody>
      </p:sp>
      <p:sp>
        <p:nvSpPr>
          <p:cNvPr id="19" name="TextBox 18">
            <a:extLst>
              <a:ext uri="{FF2B5EF4-FFF2-40B4-BE49-F238E27FC236}">
                <a16:creationId xmlns:a16="http://schemas.microsoft.com/office/drawing/2014/main" id="{C526E5BD-5914-4A9A-BFB7-6E04FFC9C17B}"/>
              </a:ext>
            </a:extLst>
          </p:cNvPr>
          <p:cNvSpPr txBox="1"/>
          <p:nvPr/>
        </p:nvSpPr>
        <p:spPr>
          <a:xfrm>
            <a:off x="626633" y="1186755"/>
            <a:ext cx="8046292" cy="3450175"/>
          </a:xfrm>
          <a:prstGeom prst="rect">
            <a:avLst/>
          </a:prstGeom>
          <a:noFill/>
        </p:spPr>
        <p:txBody>
          <a:bodyPr wrap="square" rtlCol="0">
            <a:spAutoFit/>
          </a:bodyPr>
          <a:lstStyle/>
          <a:p>
            <a:pPr eaLnBrk="0" hangingPunct="0">
              <a:spcBef>
                <a:spcPct val="30000"/>
              </a:spcBef>
              <a:defRPr/>
            </a:pPr>
            <a:r>
              <a:rPr lang="en-GB" dirty="0">
                <a:solidFill>
                  <a:srgbClr val="003299"/>
                </a:solidFill>
              </a:rPr>
              <a:t>1. Theoretical model</a:t>
            </a:r>
          </a:p>
          <a:p>
            <a:pPr indent="266700" eaLnBrk="0" hangingPunct="0">
              <a:spcBef>
                <a:spcPct val="30000"/>
              </a:spcBef>
              <a:defRPr/>
            </a:pPr>
            <a:r>
              <a:rPr lang="en-GB" sz="1600" dirty="0">
                <a:solidFill>
                  <a:srgbClr val="585858"/>
                </a:solidFill>
              </a:rPr>
              <a:t>Demonstrates short-term protective benefit of insurance</a:t>
            </a:r>
          </a:p>
          <a:p>
            <a:pPr eaLnBrk="0" hangingPunct="0">
              <a:spcBef>
                <a:spcPct val="30000"/>
              </a:spcBef>
              <a:defRPr/>
            </a:pPr>
            <a:endParaRPr lang="en-GB" sz="1200" dirty="0">
              <a:solidFill>
                <a:srgbClr val="003299"/>
              </a:solidFill>
            </a:endParaRPr>
          </a:p>
          <a:p>
            <a:pPr eaLnBrk="0" hangingPunct="0">
              <a:spcBef>
                <a:spcPct val="30000"/>
              </a:spcBef>
              <a:defRPr/>
            </a:pPr>
            <a:r>
              <a:rPr lang="en-GB" dirty="0">
                <a:solidFill>
                  <a:srgbClr val="003299"/>
                </a:solidFill>
              </a:rPr>
              <a:t>2. Empirical analysis</a:t>
            </a:r>
          </a:p>
          <a:p>
            <a:pPr marL="266700" eaLnBrk="0" hangingPunct="0">
              <a:spcBef>
                <a:spcPct val="30000"/>
              </a:spcBef>
              <a:defRPr/>
            </a:pPr>
            <a:r>
              <a:rPr lang="en-GB" sz="1600" dirty="0">
                <a:solidFill>
                  <a:srgbClr val="585858"/>
                </a:solidFill>
              </a:rPr>
              <a:t>Provides evidence of how insurance has helped mitigate impact of past disasters</a:t>
            </a:r>
          </a:p>
          <a:p>
            <a:pPr eaLnBrk="0" hangingPunct="0">
              <a:spcBef>
                <a:spcPct val="30000"/>
              </a:spcBef>
              <a:defRPr/>
            </a:pPr>
            <a:endParaRPr lang="en-GB" sz="1200" dirty="0">
              <a:solidFill>
                <a:srgbClr val="003299"/>
              </a:solidFill>
            </a:endParaRPr>
          </a:p>
          <a:p>
            <a:pPr eaLnBrk="0" hangingPunct="0">
              <a:spcBef>
                <a:spcPct val="30000"/>
              </a:spcBef>
              <a:defRPr/>
            </a:pPr>
            <a:r>
              <a:rPr lang="en-GB" dirty="0">
                <a:solidFill>
                  <a:srgbClr val="003299"/>
                </a:solidFill>
              </a:rPr>
              <a:t>3. Scenarios of future impact of disasters</a:t>
            </a:r>
          </a:p>
          <a:p>
            <a:pPr marL="266700" eaLnBrk="0" hangingPunct="0">
              <a:spcBef>
                <a:spcPct val="30000"/>
              </a:spcBef>
              <a:defRPr/>
            </a:pPr>
            <a:r>
              <a:rPr lang="en-GB" sz="1600" dirty="0">
                <a:solidFill>
                  <a:srgbClr val="585858"/>
                </a:solidFill>
              </a:rPr>
              <a:t>Estimates the impact of warming coincide and wider protection gap on GDP </a:t>
            </a:r>
          </a:p>
          <a:p>
            <a:pPr marL="266700" eaLnBrk="0" hangingPunct="0">
              <a:spcBef>
                <a:spcPct val="30000"/>
              </a:spcBef>
              <a:defRPr/>
            </a:pPr>
            <a:endParaRPr lang="en-GB" sz="1200" dirty="0">
              <a:solidFill>
                <a:srgbClr val="585858"/>
              </a:solidFill>
            </a:endParaRPr>
          </a:p>
          <a:p>
            <a:pPr eaLnBrk="0" hangingPunct="0">
              <a:spcBef>
                <a:spcPct val="30000"/>
              </a:spcBef>
              <a:defRPr/>
            </a:pPr>
            <a:r>
              <a:rPr lang="en-GB" dirty="0">
                <a:solidFill>
                  <a:srgbClr val="003299"/>
                </a:solidFill>
              </a:rPr>
              <a:t>4. Policy discussion</a:t>
            </a:r>
          </a:p>
          <a:p>
            <a:pPr marL="266700" eaLnBrk="0" hangingPunct="0">
              <a:spcBef>
                <a:spcPct val="30000"/>
              </a:spcBef>
              <a:defRPr/>
            </a:pPr>
            <a:r>
              <a:rPr lang="en-GB" sz="1600" dirty="0">
                <a:solidFill>
                  <a:srgbClr val="585858"/>
                </a:solidFill>
              </a:rPr>
              <a:t>Provides policy options to reduce the climate insurance protection gap</a:t>
            </a:r>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Contribution</a:t>
            </a:r>
          </a:p>
        </p:txBody>
      </p:sp>
    </p:spTree>
    <p:extLst>
      <p:ext uri="{BB962C8B-B14F-4D97-AF65-F5344CB8AC3E}">
        <p14:creationId xmlns:p14="http://schemas.microsoft.com/office/powerpoint/2010/main" val="65419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5</a:t>
            </a:fld>
            <a:endParaRPr lang="en-GB" dirty="0"/>
          </a:p>
        </p:txBody>
      </p:sp>
      <p:sp>
        <p:nvSpPr>
          <p:cNvPr id="46" name="Classification"/>
          <p:cNvSpPr txBox="1">
            <a:spLocks noChangeArrowheads="1"/>
          </p:cNvSpPr>
          <p:nvPr/>
        </p:nvSpPr>
        <p:spPr bwMode="auto">
          <a:xfrm>
            <a:off x="7168831"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dirty="0"/>
              <a:t>ECB-RESTRICTED</a:t>
            </a:r>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1. Modelling output in the face of natural disasters and climate change</a:t>
            </a:r>
          </a:p>
        </p:txBody>
      </p:sp>
      <p:sp>
        <p:nvSpPr>
          <p:cNvPr id="7" name="TextBox 6">
            <a:extLst>
              <a:ext uri="{FF2B5EF4-FFF2-40B4-BE49-F238E27FC236}">
                <a16:creationId xmlns:a16="http://schemas.microsoft.com/office/drawing/2014/main" id="{8EB11FF9-EE50-4C96-8D23-5CB3C2455684}"/>
              </a:ext>
            </a:extLst>
          </p:cNvPr>
          <p:cNvSpPr txBox="1"/>
          <p:nvPr/>
        </p:nvSpPr>
        <p:spPr>
          <a:xfrm>
            <a:off x="282148" y="1111556"/>
            <a:ext cx="8776127" cy="1384995"/>
          </a:xfrm>
          <a:prstGeom prst="rect">
            <a:avLst/>
          </a:prstGeom>
          <a:noFill/>
        </p:spPr>
        <p:txBody>
          <a:bodyPr wrap="square" rtlCol="0">
            <a:spAutoFit/>
          </a:bodyPr>
          <a:lstStyle/>
          <a:p>
            <a:pPr marL="285750" indent="-285750" eaLnBrk="0" hangingPunct="0">
              <a:spcBef>
                <a:spcPct val="30000"/>
              </a:spcBef>
              <a:buFont typeface="Arial" panose="020B0604020202020204" pitchFamily="34" charset="0"/>
              <a:buChar char="•"/>
              <a:defRPr/>
            </a:pPr>
            <a:r>
              <a:rPr lang="en-GB" sz="1500" dirty="0">
                <a:solidFill>
                  <a:srgbClr val="585858"/>
                </a:solidFill>
              </a:rPr>
              <a:t>We model output as a function of capital, temperatures and natural disasters</a:t>
            </a:r>
          </a:p>
          <a:p>
            <a:pPr marL="285750" indent="-285750" eaLnBrk="0" hangingPunct="0">
              <a:spcBef>
                <a:spcPct val="30000"/>
              </a:spcBef>
              <a:buFont typeface="Arial" panose="020B0604020202020204" pitchFamily="34" charset="0"/>
              <a:buChar char="•"/>
              <a:defRPr/>
            </a:pPr>
            <a:r>
              <a:rPr lang="en-GB" sz="1500" dirty="0">
                <a:solidFill>
                  <a:srgbClr val="585858"/>
                </a:solidFill>
              </a:rPr>
              <a:t>Capital is sensitive to </a:t>
            </a:r>
            <a:r>
              <a:rPr lang="en-GB" sz="1500" dirty="0">
                <a:solidFill>
                  <a:srgbClr val="C00000"/>
                </a:solidFill>
              </a:rPr>
              <a:t>long-run changes in temperatures</a:t>
            </a:r>
            <a:r>
              <a:rPr lang="en-GB" sz="1500" dirty="0">
                <a:solidFill>
                  <a:srgbClr val="585858"/>
                </a:solidFill>
              </a:rPr>
              <a:t> and to </a:t>
            </a:r>
            <a:r>
              <a:rPr lang="en-GB" sz="1500" dirty="0">
                <a:solidFill>
                  <a:srgbClr val="00B050"/>
                </a:solidFill>
              </a:rPr>
              <a:t>intermittent but highly destructive natural disasters</a:t>
            </a:r>
            <a:r>
              <a:rPr lang="en-GB" sz="1500" dirty="0">
                <a:solidFill>
                  <a:srgbClr val="585858"/>
                </a:solidFill>
              </a:rPr>
              <a:t> </a:t>
            </a:r>
          </a:p>
          <a:p>
            <a:pPr marL="285750" indent="-285750" eaLnBrk="0" hangingPunct="0">
              <a:spcBef>
                <a:spcPct val="30000"/>
              </a:spcBef>
              <a:buFont typeface="Arial" panose="020B0604020202020204" pitchFamily="34" charset="0"/>
              <a:buChar char="•"/>
              <a:defRPr/>
            </a:pPr>
            <a:r>
              <a:rPr lang="en-GB" sz="1500" dirty="0">
                <a:solidFill>
                  <a:srgbClr val="585858"/>
                </a:solidFill>
              </a:rPr>
              <a:t>Damages upon a disaster can be mitigated by </a:t>
            </a:r>
            <a:r>
              <a:rPr lang="en-GB" sz="1500" dirty="0">
                <a:solidFill>
                  <a:schemeClr val="tx2"/>
                </a:solidFill>
              </a:rPr>
              <a:t>insurance</a:t>
            </a:r>
            <a:r>
              <a:rPr lang="en-GB" sz="1500" dirty="0"/>
              <a:t>, which is also sensitive to </a:t>
            </a:r>
            <a:r>
              <a:rPr lang="en-GB" sz="1500" dirty="0">
                <a:solidFill>
                  <a:srgbClr val="C00000"/>
                </a:solidFill>
              </a:rPr>
              <a:t>changes in temperatures</a:t>
            </a:r>
            <a:endParaRPr lang="en-GB" sz="15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0865CE2-7EF1-4A86-88AA-54E5A0E270F3}"/>
                  </a:ext>
                </a:extLst>
              </p:cNvPr>
              <p:cNvSpPr/>
              <p:nvPr/>
            </p:nvSpPr>
            <p:spPr>
              <a:xfrm>
                <a:off x="1290363" y="2752285"/>
                <a:ext cx="6365151" cy="410818"/>
              </a:xfrm>
              <a:prstGeom prst="rect">
                <a:avLst/>
              </a:prstGeom>
              <a:solidFill>
                <a:schemeClr val="bg1">
                  <a:lumMod val="95000"/>
                </a:schemeClr>
              </a:solidFill>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𝑌</m:t>
                      </m:r>
                      <m:r>
                        <a:rPr lang="en-US" b="0" i="1" smtClean="0">
                          <a:solidFill>
                            <a:schemeClr val="tx1"/>
                          </a:solidFill>
                          <a:latin typeface="Cambria Math" panose="02040503050406030204" pitchFamily="18" charset="0"/>
                        </a:rPr>
                        <m:t>=</m:t>
                      </m:r>
                      <m:r>
                        <a:rPr lang="en-GB"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sSup>
                        <m:sSupPr>
                          <m:ctrlPr>
                            <a:rPr lang="en-GB" i="1" smtClean="0">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𝑒</m:t>
                          </m:r>
                        </m:e>
                        <m:sup>
                          <m:r>
                            <a:rPr lang="en-GB" i="1" smtClean="0">
                              <a:solidFill>
                                <a:srgbClr val="C00000"/>
                              </a:solidFill>
                              <a:latin typeface="Cambria Math" panose="02040503050406030204" pitchFamily="18" charset="0"/>
                            </a:rPr>
                            <m:t>−</m:t>
                          </m:r>
                          <m:r>
                            <a:rPr lang="en-GB" i="1" smtClean="0">
                              <a:solidFill>
                                <a:srgbClr val="C00000"/>
                              </a:solidFill>
                              <a:latin typeface="Cambria Math" panose="02040503050406030204" pitchFamily="18" charset="0"/>
                            </a:rPr>
                            <m:t>𝜔</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𝑇</m:t>
                              </m:r>
                              <m:r>
                                <a:rPr lang="en-GB" i="1">
                                  <a:solidFill>
                                    <a:srgbClr val="C00000"/>
                                  </a:solidFill>
                                  <a:latin typeface="Cambria Math" panose="02040503050406030204" pitchFamily="18" charset="0"/>
                                </a:rPr>
                                <m:t>−</m:t>
                              </m:r>
                              <m:sSup>
                                <m:sSupPr>
                                  <m:ctrlPr>
                                    <a:rPr lang="en-GB" i="1">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𝑇</m:t>
                                  </m:r>
                                </m:e>
                                <m:sup>
                                  <m:r>
                                    <a:rPr lang="en-GB" i="1">
                                      <a:solidFill>
                                        <a:srgbClr val="C00000"/>
                                      </a:solidFill>
                                      <a:latin typeface="Cambria Math" panose="02040503050406030204" pitchFamily="18" charset="0"/>
                                    </a:rPr>
                                    <m:t>∗</m:t>
                                  </m:r>
                                </m:sup>
                              </m:sSup>
                            </m:e>
                          </m:d>
                        </m:sup>
                      </m:sSup>
                      <m:r>
                        <a:rPr lang="en-US" i="1">
                          <a:latin typeface="Cambria Math" panose="02040503050406030204" pitchFamily="18" charset="0"/>
                        </a:rPr>
                        <m:t>[1</m:t>
                      </m:r>
                      <m:r>
                        <a:rPr lang="en-GB" i="1">
                          <a:latin typeface="Cambria Math" panose="02040503050406030204" pitchFamily="18" charset="0"/>
                        </a:rPr>
                        <m:t>−</m:t>
                      </m:r>
                      <m:d>
                        <m:dPr>
                          <m:ctrlPr>
                            <a:rPr lang="en-US" i="1" smtClean="0">
                              <a:solidFill>
                                <a:schemeClr val="tx1"/>
                              </a:solidFill>
                              <a:latin typeface="Cambria Math" panose="02040503050406030204" pitchFamily="18" charset="0"/>
                            </a:rPr>
                          </m:ctrlPr>
                        </m:dPr>
                        <m:e>
                          <m:r>
                            <a:rPr lang="en-US" i="1" smtClean="0">
                              <a:solidFill>
                                <a:schemeClr val="tx2"/>
                              </a:solidFill>
                              <a:latin typeface="Cambria Math" panose="02040503050406030204" pitchFamily="18" charset="0"/>
                            </a:rPr>
                            <m:t>1−</m:t>
                          </m:r>
                          <m:r>
                            <a:rPr lang="en-US" i="1" smtClean="0">
                              <a:solidFill>
                                <a:schemeClr val="tx2"/>
                              </a:solidFill>
                              <a:latin typeface="Cambria Math" panose="02040503050406030204" pitchFamily="18" charset="0"/>
                            </a:rPr>
                            <m:t>𝑊</m:t>
                          </m:r>
                          <m:sSup>
                            <m:sSupPr>
                              <m:ctrlPr>
                                <a:rPr lang="en-GB" i="1" smtClean="0">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𝑒</m:t>
                              </m:r>
                            </m:e>
                            <m:sup>
                              <m:r>
                                <a:rPr lang="en-GB"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𝜓</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𝑇</m:t>
                                  </m:r>
                                  <m:r>
                                    <a:rPr lang="en-GB" i="1">
                                      <a:solidFill>
                                        <a:srgbClr val="C00000"/>
                                      </a:solidFill>
                                      <a:latin typeface="Cambria Math" panose="02040503050406030204" pitchFamily="18" charset="0"/>
                                    </a:rPr>
                                    <m:t>−</m:t>
                                  </m:r>
                                  <m:sSup>
                                    <m:sSupPr>
                                      <m:ctrlPr>
                                        <a:rPr lang="en-GB" i="1">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𝑇</m:t>
                                      </m:r>
                                    </m:e>
                                    <m:sup>
                                      <m:r>
                                        <a:rPr lang="en-GB" i="1">
                                          <a:solidFill>
                                            <a:srgbClr val="C00000"/>
                                          </a:solidFill>
                                          <a:latin typeface="Cambria Math" panose="02040503050406030204" pitchFamily="18" charset="0"/>
                                        </a:rPr>
                                        <m:t>∗</m:t>
                                      </m:r>
                                    </m:sup>
                                  </m:sSup>
                                </m:e>
                              </m:d>
                            </m:sup>
                          </m:sSup>
                        </m:e>
                      </m:d>
                      <m:d>
                        <m:dPr>
                          <m:ctrlPr>
                            <a:rPr lang="en-US" i="1" smtClean="0">
                              <a:solidFill>
                                <a:srgbClr val="00B050"/>
                              </a:solidFill>
                              <a:latin typeface="Cambria Math" panose="02040503050406030204" pitchFamily="18" charset="0"/>
                            </a:rPr>
                          </m:ctrlPr>
                        </m:dPr>
                        <m:e>
                          <m:r>
                            <a:rPr lang="en-US" i="1">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𝑍</m:t>
                          </m:r>
                        </m:e>
                      </m:d>
                      <m:r>
                        <a:rPr lang="en-US" i="1">
                          <a:latin typeface="Cambria Math" panose="02040503050406030204" pitchFamily="18" charset="0"/>
                        </a:rPr>
                        <m:t>]</m:t>
                      </m:r>
                    </m:oMath>
                  </m:oMathPara>
                </a14:m>
                <a:endParaRPr lang="en-GB" i="1" dirty="0">
                  <a:solidFill>
                    <a:schemeClr val="tx1"/>
                  </a:solidFill>
                </a:endParaRPr>
              </a:p>
            </p:txBody>
          </p:sp>
        </mc:Choice>
        <mc:Fallback xmlns="">
          <p:sp>
            <p:nvSpPr>
              <p:cNvPr id="9" name="Rectangle 8">
                <a:extLst>
                  <a:ext uri="{FF2B5EF4-FFF2-40B4-BE49-F238E27FC236}">
                    <a16:creationId xmlns:a16="http://schemas.microsoft.com/office/drawing/2014/main" id="{90865CE2-7EF1-4A86-88AA-54E5A0E270F3}"/>
                  </a:ext>
                </a:extLst>
              </p:cNvPr>
              <p:cNvSpPr>
                <a:spLocks noRot="1" noChangeAspect="1" noMove="1" noResize="1" noEditPoints="1" noAdjustHandles="1" noChangeArrowheads="1" noChangeShapeType="1" noTextEdit="1"/>
              </p:cNvSpPr>
              <p:nvPr/>
            </p:nvSpPr>
            <p:spPr>
              <a:xfrm>
                <a:off x="1290363" y="2752285"/>
                <a:ext cx="6365151" cy="410818"/>
              </a:xfrm>
              <a:prstGeom prst="rect">
                <a:avLst/>
              </a:prstGeom>
              <a:blipFill>
                <a:blip r:embed="rId3"/>
                <a:stretch>
                  <a:fillRect b="-857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2">
                <a:extLst>
                  <a:ext uri="{FF2B5EF4-FFF2-40B4-BE49-F238E27FC236}">
                    <a16:creationId xmlns:a16="http://schemas.microsoft.com/office/drawing/2014/main" id="{C0EFF9BA-8857-4D62-BC0E-C426A0DE5508}"/>
                  </a:ext>
                </a:extLst>
              </p:cNvPr>
              <p:cNvGraphicFramePr>
                <a:graphicFrameLocks noGrp="1"/>
              </p:cNvGraphicFramePr>
              <p:nvPr>
                <p:extLst>
                  <p:ext uri="{D42A27DB-BD31-4B8C-83A1-F6EECF244321}">
                    <p14:modId xmlns:p14="http://schemas.microsoft.com/office/powerpoint/2010/main" val="2653870440"/>
                  </p:ext>
                </p:extLst>
              </p:nvPr>
            </p:nvGraphicFramePr>
            <p:xfrm>
              <a:off x="269122" y="3525222"/>
              <a:ext cx="8640098" cy="975360"/>
            </p:xfrm>
            <a:graphic>
              <a:graphicData uri="http://schemas.openxmlformats.org/drawingml/2006/table">
                <a:tbl>
                  <a:tblPr firstRow="1" bandRow="1">
                    <a:tableStyleId>{9D7B26C5-4107-4FEC-AEDC-1716B250A1EF}</a:tableStyleId>
                  </a:tblPr>
                  <a:tblGrid>
                    <a:gridCol w="657635">
                      <a:extLst>
                        <a:ext uri="{9D8B030D-6E8A-4147-A177-3AD203B41FA5}">
                          <a16:colId xmlns:a16="http://schemas.microsoft.com/office/drawing/2014/main" val="3187634335"/>
                        </a:ext>
                      </a:extLst>
                    </a:gridCol>
                    <a:gridCol w="988540">
                      <a:extLst>
                        <a:ext uri="{9D8B030D-6E8A-4147-A177-3AD203B41FA5}">
                          <a16:colId xmlns:a16="http://schemas.microsoft.com/office/drawing/2014/main" val="249555091"/>
                        </a:ext>
                      </a:extLst>
                    </a:gridCol>
                    <a:gridCol w="716692">
                      <a:extLst>
                        <a:ext uri="{9D8B030D-6E8A-4147-A177-3AD203B41FA5}">
                          <a16:colId xmlns:a16="http://schemas.microsoft.com/office/drawing/2014/main" val="2858034685"/>
                        </a:ext>
                      </a:extLst>
                    </a:gridCol>
                    <a:gridCol w="2570206">
                      <a:extLst>
                        <a:ext uri="{9D8B030D-6E8A-4147-A177-3AD203B41FA5}">
                          <a16:colId xmlns:a16="http://schemas.microsoft.com/office/drawing/2014/main" val="2400801545"/>
                        </a:ext>
                      </a:extLst>
                    </a:gridCol>
                    <a:gridCol w="691978">
                      <a:extLst>
                        <a:ext uri="{9D8B030D-6E8A-4147-A177-3AD203B41FA5}">
                          <a16:colId xmlns:a16="http://schemas.microsoft.com/office/drawing/2014/main" val="1687005874"/>
                        </a:ext>
                      </a:extLst>
                    </a:gridCol>
                    <a:gridCol w="3015047">
                      <a:extLst>
                        <a:ext uri="{9D8B030D-6E8A-4147-A177-3AD203B41FA5}">
                          <a16:colId xmlns:a16="http://schemas.microsoft.com/office/drawing/2014/main" val="475437319"/>
                        </a:ext>
                      </a:extLst>
                    </a:gridCol>
                  </a:tblGrid>
                  <a:tr h="169605">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4097349270"/>
                      </a:ext>
                    </a:extLst>
                  </a:tr>
                  <a:tr h="235374">
                    <a:tc>
                      <a:txBody>
                        <a:bodyPr/>
                        <a:lstStyle/>
                        <a:p>
                          <a:pPr algn="ctr"/>
                          <a:r>
                            <a:rPr lang="en-US" sz="1000" dirty="0"/>
                            <a:t>Y</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000" dirty="0"/>
                            <a:t>Output</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a:t>Z</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000" dirty="0"/>
                            <a:t>Share of undamaged capital upon disaster</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000" i="1" smtClean="0">
                                        <a:solidFill>
                                          <a:schemeClr val="tx1"/>
                                        </a:solidFill>
                                        <a:latin typeface="Cambria Math" panose="02040503050406030204" pitchFamily="18" charset="0"/>
                                      </a:rPr>
                                    </m:ctrlPr>
                                  </m:sSubPr>
                                  <m:e>
                                    <m:r>
                                      <a:rPr lang="en-US" sz="1000" i="1">
                                        <a:solidFill>
                                          <a:schemeClr val="tx1"/>
                                        </a:solidFill>
                                        <a:latin typeface="Cambria Math" panose="02040503050406030204" pitchFamily="18" charset="0"/>
                                      </a:rPr>
                                      <m:t>𝜔</m:t>
                                    </m:r>
                                  </m:e>
                                  <m:sub>
                                    <m:r>
                                      <a:rPr lang="en-US" sz="1000" i="1">
                                        <a:solidFill>
                                          <a:schemeClr val="tx1"/>
                                        </a:solidFill>
                                        <a:latin typeface="Cambria Math" panose="02040503050406030204" pitchFamily="18" charset="0"/>
                                      </a:rPr>
                                      <m:t>0</m:t>
                                    </m:r>
                                  </m:sub>
                                </m:sSub>
                              </m:oMath>
                            </m:oMathPara>
                          </a14:m>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positive constant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8723679"/>
                      </a:ext>
                    </a:extLst>
                  </a:tr>
                  <a:tr h="168125">
                    <a:tc>
                      <a:txBody>
                        <a:bodyPr/>
                        <a:lstStyle/>
                        <a:p>
                          <a:pPr algn="ctr"/>
                          <a:r>
                            <a:rPr lang="en-US" sz="1000" dirty="0"/>
                            <a:t>K</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Capital</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Share of insured damaged capital</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i="1" smtClean="0">
                                    <a:solidFill>
                                      <a:schemeClr val="tx1"/>
                                    </a:solidFill>
                                    <a:latin typeface="Cambria Math" panose="02040503050406030204" pitchFamily="18" charset="0"/>
                                  </a:rPr>
                                  <m:t>𝜔</m:t>
                                </m:r>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585858"/>
                              </a:solidFill>
                            </a:rPr>
                            <a:t>sensitivity of physical capital to climate change</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24379196"/>
                      </a:ext>
                    </a:extLst>
                  </a:tr>
                  <a:tr h="168125">
                    <a:tc>
                      <a:txBody>
                        <a:body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GB" sz="1000" dirty="0">
                              <a:solidFill>
                                <a:srgbClr val="585858"/>
                              </a:solidFill>
                            </a:rPr>
                            <a:t>temperature</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𝑇</m:t>
                                    </m:r>
                                  </m:e>
                                  <m:sup>
                                    <m:r>
                                      <a:rPr lang="en-US" sz="1000" b="0" i="1" smtClean="0">
                                        <a:latin typeface="Cambria Math" panose="02040503050406030204" pitchFamily="18" charset="0"/>
                                      </a:rPr>
                                      <m:t>∗</m:t>
                                    </m:r>
                                  </m:sup>
                                </m:sSup>
                              </m:oMath>
                            </m:oMathPara>
                          </a14:m>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GB" sz="1000" dirty="0">
                              <a:solidFill>
                                <a:srgbClr val="585858"/>
                              </a:solidFill>
                            </a:rPr>
                            <a:t>historical </a:t>
                          </a:r>
                          <a:r>
                            <a:rPr lang="en-GB" sz="1000" dirty="0">
                              <a:solidFill>
                                <a:schemeClr val="tx1"/>
                              </a:solidFill>
                            </a:rPr>
                            <a:t>norm of </a:t>
                          </a:r>
                          <a:r>
                            <a:rPr lang="en-GB" sz="1000" dirty="0">
                              <a:solidFill>
                                <a:srgbClr val="585858"/>
                              </a:solidFill>
                            </a:rPr>
                            <a:t>temperature</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𝜓</m:t>
                                </m:r>
                              </m:oMath>
                            </m:oMathPara>
                          </a14:m>
                          <a:endParaRPr lang="en-GB" sz="1000" dirty="0">
                            <a:solidFill>
                              <a:schemeClr val="tx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585858"/>
                              </a:solidFill>
                            </a:rPr>
                            <a:t>sensitivity of disaster probability to climate change</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46582839"/>
                      </a:ext>
                    </a:extLst>
                  </a:tr>
                </a:tbl>
              </a:graphicData>
            </a:graphic>
          </p:graphicFrame>
        </mc:Choice>
        <mc:Fallback xmlns="">
          <p:graphicFrame>
            <p:nvGraphicFramePr>
              <p:cNvPr id="10" name="Table 2">
                <a:extLst>
                  <a:ext uri="{FF2B5EF4-FFF2-40B4-BE49-F238E27FC236}">
                    <a16:creationId xmlns:a16="http://schemas.microsoft.com/office/drawing/2014/main" id="{C0EFF9BA-8857-4D62-BC0E-C426A0DE5508}"/>
                  </a:ext>
                </a:extLst>
              </p:cNvPr>
              <p:cNvGraphicFramePr>
                <a:graphicFrameLocks noGrp="1"/>
              </p:cNvGraphicFramePr>
              <p:nvPr>
                <p:extLst>
                  <p:ext uri="{D42A27DB-BD31-4B8C-83A1-F6EECF244321}">
                    <p14:modId xmlns:p14="http://schemas.microsoft.com/office/powerpoint/2010/main" val="2653870440"/>
                  </p:ext>
                </p:extLst>
              </p:nvPr>
            </p:nvGraphicFramePr>
            <p:xfrm>
              <a:off x="269122" y="3525222"/>
              <a:ext cx="8640098" cy="975360"/>
            </p:xfrm>
            <a:graphic>
              <a:graphicData uri="http://schemas.openxmlformats.org/drawingml/2006/table">
                <a:tbl>
                  <a:tblPr firstRow="1" bandRow="1">
                    <a:tableStyleId>{9D7B26C5-4107-4FEC-AEDC-1716B250A1EF}</a:tableStyleId>
                  </a:tblPr>
                  <a:tblGrid>
                    <a:gridCol w="657635">
                      <a:extLst>
                        <a:ext uri="{9D8B030D-6E8A-4147-A177-3AD203B41FA5}">
                          <a16:colId xmlns:a16="http://schemas.microsoft.com/office/drawing/2014/main" val="3187634335"/>
                        </a:ext>
                      </a:extLst>
                    </a:gridCol>
                    <a:gridCol w="988540">
                      <a:extLst>
                        <a:ext uri="{9D8B030D-6E8A-4147-A177-3AD203B41FA5}">
                          <a16:colId xmlns:a16="http://schemas.microsoft.com/office/drawing/2014/main" val="249555091"/>
                        </a:ext>
                      </a:extLst>
                    </a:gridCol>
                    <a:gridCol w="716692">
                      <a:extLst>
                        <a:ext uri="{9D8B030D-6E8A-4147-A177-3AD203B41FA5}">
                          <a16:colId xmlns:a16="http://schemas.microsoft.com/office/drawing/2014/main" val="2858034685"/>
                        </a:ext>
                      </a:extLst>
                    </a:gridCol>
                    <a:gridCol w="2570206">
                      <a:extLst>
                        <a:ext uri="{9D8B030D-6E8A-4147-A177-3AD203B41FA5}">
                          <a16:colId xmlns:a16="http://schemas.microsoft.com/office/drawing/2014/main" val="2400801545"/>
                        </a:ext>
                      </a:extLst>
                    </a:gridCol>
                    <a:gridCol w="691978">
                      <a:extLst>
                        <a:ext uri="{9D8B030D-6E8A-4147-A177-3AD203B41FA5}">
                          <a16:colId xmlns:a16="http://schemas.microsoft.com/office/drawing/2014/main" val="1687005874"/>
                        </a:ext>
                      </a:extLst>
                    </a:gridCol>
                    <a:gridCol w="3015047">
                      <a:extLst>
                        <a:ext uri="{9D8B030D-6E8A-4147-A177-3AD203B41FA5}">
                          <a16:colId xmlns:a16="http://schemas.microsoft.com/office/drawing/2014/main" val="475437319"/>
                        </a:ext>
                      </a:extLst>
                    </a:gridCol>
                  </a:tblGrid>
                  <a:tr h="243840">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tc>
                      <a:txBody>
                        <a:bodyPr/>
                        <a:lstStyle/>
                        <a:p>
                          <a:pPr algn="ctr"/>
                          <a:r>
                            <a:rPr lang="en-US" sz="1000" dirty="0"/>
                            <a:t>Symbol</a:t>
                          </a:r>
                          <a:endParaRPr lang="en-GB" sz="10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Parameter</a:t>
                          </a:r>
                          <a:endParaRPr lang="en-GB" sz="1000" dirty="0"/>
                        </a:p>
                      </a:txBody>
                      <a:tcPr>
                        <a:lnB w="12700" cmpd="sng">
                          <a:noFill/>
                        </a:lnB>
                      </a:tcPr>
                    </a:tc>
                    <a:extLst>
                      <a:ext uri="{0D108BD9-81ED-4DB2-BD59-A6C34878D82A}">
                        <a16:rowId xmlns:a16="http://schemas.microsoft.com/office/drawing/2014/main" val="4097349270"/>
                      </a:ext>
                    </a:extLst>
                  </a:tr>
                  <a:tr h="243840">
                    <a:tc>
                      <a:txBody>
                        <a:bodyPr/>
                        <a:lstStyle/>
                        <a:p>
                          <a:pPr algn="ctr"/>
                          <a:r>
                            <a:rPr lang="en-US" sz="1000" dirty="0"/>
                            <a:t>Y</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000" dirty="0"/>
                            <a:t>Output</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000"/>
                            <a:t>Z</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000" dirty="0"/>
                            <a:t>Share of undamaged capital upon disaster</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en-US"/>
                        </a:p>
                      </a:txBody>
                      <a:tcPr>
                        <a:lnL>
                          <a:noFill/>
                        </a:lnL>
                        <a:lnR>
                          <a:noFill/>
                        </a:lnR>
                        <a:lnT w="12700" cmpd="sng">
                          <a:noFill/>
                        </a:lnT>
                        <a:lnB>
                          <a:noFill/>
                        </a:lnB>
                        <a:lnTlToBr w="12700" cmpd="sng">
                          <a:noFill/>
                          <a:prstDash val="solid"/>
                        </a:lnTlToBr>
                        <a:lnBlToTr w="12700" cmpd="sng">
                          <a:noFill/>
                          <a:prstDash val="solid"/>
                        </a:lnBlToTr>
                        <a:blipFill>
                          <a:blip r:embed="rId4"/>
                          <a:stretch>
                            <a:fillRect l="-716814" t="-100000" r="-438938" b="-20487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positive constant </a:t>
                          </a:r>
                          <a:endParaRPr lang="en-GB" sz="10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8723679"/>
                      </a:ext>
                    </a:extLst>
                  </a:tr>
                  <a:tr h="243840">
                    <a:tc>
                      <a:txBody>
                        <a:bodyPr/>
                        <a:lstStyle/>
                        <a:p>
                          <a:pPr algn="ctr"/>
                          <a:r>
                            <a:rPr lang="en-US" sz="1000" dirty="0"/>
                            <a:t>K</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Capital</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000" dirty="0"/>
                            <a:t>Share of insured damaged capital</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4"/>
                          <a:stretch>
                            <a:fillRect l="-716814" t="-205000" r="-438938" b="-1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585858"/>
                              </a:solidFill>
                            </a:rPr>
                            <a:t>sensitivity of physical capital to climate change</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24379196"/>
                      </a:ext>
                    </a:extLst>
                  </a:tr>
                  <a:tr h="24384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4"/>
                          <a:stretch>
                            <a:fillRect t="-305000" r="-1213889" b="-10000"/>
                          </a:stretch>
                        </a:blipFill>
                      </a:tcPr>
                    </a:tc>
                    <a:tc>
                      <a:txBody>
                        <a:bodyPr/>
                        <a:lstStyle/>
                        <a:p>
                          <a:r>
                            <a:rPr lang="en-GB" sz="1000" dirty="0">
                              <a:solidFill>
                                <a:srgbClr val="585858"/>
                              </a:solidFill>
                            </a:rPr>
                            <a:t>temperature</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4"/>
                          <a:stretch>
                            <a:fillRect l="-228814" t="-305000" r="-873729" b="-10000"/>
                          </a:stretch>
                        </a:blipFill>
                      </a:tcPr>
                    </a:tc>
                    <a:tc>
                      <a:txBody>
                        <a:bodyPr/>
                        <a:lstStyle/>
                        <a:p>
                          <a:r>
                            <a:rPr lang="en-GB" sz="1000" dirty="0">
                              <a:solidFill>
                                <a:srgbClr val="585858"/>
                              </a:solidFill>
                            </a:rPr>
                            <a:t>historical </a:t>
                          </a:r>
                          <a:r>
                            <a:rPr lang="en-GB" sz="1000" dirty="0">
                              <a:solidFill>
                                <a:schemeClr val="tx1"/>
                              </a:solidFill>
                            </a:rPr>
                            <a:t>norm of </a:t>
                          </a:r>
                          <a:r>
                            <a:rPr lang="en-GB" sz="1000" dirty="0">
                              <a:solidFill>
                                <a:srgbClr val="585858"/>
                              </a:solidFill>
                            </a:rPr>
                            <a:t>temperature</a:t>
                          </a:r>
                          <a:endParaRPr lang="en-GB" sz="1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4"/>
                          <a:stretch>
                            <a:fillRect l="-716814" t="-305000" r="-438938" b="-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585858"/>
                              </a:solidFill>
                            </a:rPr>
                            <a:t>sensitivity of disaster probability to climate change</a:t>
                          </a:r>
                          <a:endParaRPr lang="en-GB" sz="10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46582839"/>
                      </a:ext>
                    </a:extLst>
                  </a:tr>
                </a:tbl>
              </a:graphicData>
            </a:graphic>
          </p:graphicFrame>
        </mc:Fallback>
      </mc:AlternateContent>
    </p:spTree>
    <p:extLst>
      <p:ext uri="{BB962C8B-B14F-4D97-AF65-F5344CB8AC3E}">
        <p14:creationId xmlns:p14="http://schemas.microsoft.com/office/powerpoint/2010/main" val="193188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6</a:t>
            </a:fld>
            <a:endParaRPr altLang="en-US" sz="900">
              <a:solidFill>
                <a:schemeClr val="bg1"/>
              </a:solidFill>
              <a:ea typeface="ヒラギノ角ゴ Pro W3"/>
              <a:cs typeface="ヒラギノ角ゴ Pro W3"/>
            </a:endParaRPr>
          </a:p>
        </p:txBody>
      </p:sp>
      <p:sp>
        <p:nvSpPr>
          <p:cNvPr id="10" name="Rectangle 4">
            <a:extLst>
              <a:ext uri="{FF2B5EF4-FFF2-40B4-BE49-F238E27FC236}">
                <a16:creationId xmlns:a16="http://schemas.microsoft.com/office/drawing/2014/main" id="{A995713D-98EA-4A75-A535-4B93EA689C8B}"/>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1. Modelling output in the face of natural disasters and climate change</a:t>
            </a:r>
          </a:p>
        </p:txBody>
      </p:sp>
      <p:sp>
        <p:nvSpPr>
          <p:cNvPr id="12" name="Rectangle 11">
            <a:extLst>
              <a:ext uri="{FF2B5EF4-FFF2-40B4-BE49-F238E27FC236}">
                <a16:creationId xmlns:a16="http://schemas.microsoft.com/office/drawing/2014/main" id="{CFD553B4-BF4F-4F16-8664-61BC2527F272}"/>
              </a:ext>
            </a:extLst>
          </p:cNvPr>
          <p:cNvSpPr/>
          <p:nvPr/>
        </p:nvSpPr>
        <p:spPr bwMode="auto">
          <a:xfrm>
            <a:off x="488212" y="1608741"/>
            <a:ext cx="4534725" cy="2611484"/>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30000"/>
              </a:spcBef>
              <a:defRPr/>
            </a:pPr>
            <a:r>
              <a:rPr lang="en-GB" altLang="en-US" sz="1600" b="1" dirty="0">
                <a:solidFill>
                  <a:srgbClr val="585858"/>
                </a:solidFill>
                <a:ea typeface="Avenir Roman"/>
                <a:cs typeface="Avenir Roman"/>
              </a:rPr>
              <a:t>Impact of natural disasters on capital</a:t>
            </a:r>
          </a:p>
          <a:p>
            <a:pPr algn="ctr" eaLnBrk="0" hangingPunct="0">
              <a:spcBef>
                <a:spcPct val="30000"/>
              </a:spcBef>
              <a:defRPr/>
            </a:pPr>
            <a:endParaRPr lang="en-GB" altLang="en-US" sz="900" b="1" dirty="0">
              <a:solidFill>
                <a:srgbClr val="585858"/>
              </a:solidFill>
              <a:ea typeface="Avenir Roman"/>
              <a:cs typeface="Avenir Roman"/>
            </a:endParaRPr>
          </a:p>
          <a:p>
            <a:pPr eaLnBrk="0" hangingPunct="0">
              <a:spcBef>
                <a:spcPct val="30000"/>
              </a:spcBef>
              <a:defRPr/>
            </a:pPr>
            <a:r>
              <a:rPr lang="en-GB" sz="1600" dirty="0">
                <a:solidFill>
                  <a:srgbClr val="585858"/>
                </a:solidFill>
              </a:rPr>
              <a:t>When disasters hit, output is reduced by the </a:t>
            </a:r>
            <a:r>
              <a:rPr lang="en-GB" sz="1600" dirty="0"/>
              <a:t>uninsured share of damaged capital</a:t>
            </a:r>
            <a:r>
              <a:rPr lang="en-GB" sz="1600" dirty="0">
                <a:solidFill>
                  <a:srgbClr val="585858"/>
                </a:solidFill>
              </a:rPr>
              <a:t>, the </a:t>
            </a:r>
            <a:r>
              <a:rPr lang="en-GB" sz="1600" dirty="0">
                <a:solidFill>
                  <a:schemeClr val="tx2"/>
                </a:solidFill>
              </a:rPr>
              <a:t>protection gap</a:t>
            </a: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r>
              <a:rPr lang="en-GB" sz="1600" dirty="0"/>
              <a:t>The probability of disasters is fixed.</a:t>
            </a:r>
            <a:endParaRPr lang="en-GB" sz="1600" dirty="0">
              <a:solidFill>
                <a:srgbClr val="585858"/>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0F67FAB-15C4-4150-A4CE-7A86EAC20AD1}"/>
                  </a:ext>
                </a:extLst>
              </p:cNvPr>
              <p:cNvSpPr/>
              <p:nvPr/>
            </p:nvSpPr>
            <p:spPr>
              <a:xfrm>
                <a:off x="638915" y="3093921"/>
                <a:ext cx="3556912" cy="36933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𝑌</m:t>
                      </m:r>
                      <m:r>
                        <a:rPr lang="en-GB" i="1">
                          <a:solidFill>
                            <a:schemeClr val="tx1"/>
                          </a:solidFill>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d>
                        <m:dPr>
                          <m:ctrlPr>
                            <a:rPr lang="en-US" i="1">
                              <a:solidFill>
                                <a:schemeClr val="tx2"/>
                              </a:solidFill>
                              <a:latin typeface="Cambria Math" panose="02040503050406030204" pitchFamily="18" charset="0"/>
                            </a:rPr>
                          </m:ctrlPr>
                        </m:dPr>
                        <m:e>
                          <m:r>
                            <a:rPr lang="en-US" i="1">
                              <a:solidFill>
                                <a:schemeClr val="tx2"/>
                              </a:solidFill>
                              <a:latin typeface="Cambria Math" panose="02040503050406030204" pitchFamily="18" charset="0"/>
                            </a:rPr>
                            <m:t>1−</m:t>
                          </m:r>
                          <m:r>
                            <a:rPr lang="en-US" i="1">
                              <a:solidFill>
                                <a:schemeClr val="tx2"/>
                              </a:solidFill>
                              <a:latin typeface="Cambria Math" panose="02040503050406030204" pitchFamily="18" charset="0"/>
                            </a:rPr>
                            <m:t>𝑊</m:t>
                          </m:r>
                        </m:e>
                      </m:d>
                      <m:d>
                        <m:dPr>
                          <m:ctrlPr>
                            <a:rPr lang="en-US" i="1">
                              <a:solidFill>
                                <a:schemeClr val="tx2"/>
                              </a:solidFill>
                              <a:latin typeface="Cambria Math" panose="02040503050406030204" pitchFamily="18" charset="0"/>
                            </a:rPr>
                          </m:ctrlPr>
                        </m:dPr>
                        <m:e>
                          <m:r>
                            <a:rPr lang="en-US" i="1">
                              <a:solidFill>
                                <a:schemeClr val="tx2"/>
                              </a:solidFill>
                              <a:latin typeface="Cambria Math" panose="02040503050406030204" pitchFamily="18" charset="0"/>
                            </a:rPr>
                            <m:t>1−</m:t>
                          </m:r>
                          <m:r>
                            <a:rPr lang="en-US" i="1">
                              <a:solidFill>
                                <a:schemeClr val="tx2"/>
                              </a:solidFill>
                              <a:latin typeface="Cambria Math" panose="02040503050406030204" pitchFamily="18" charset="0"/>
                            </a:rPr>
                            <m:t>𝑍</m:t>
                          </m:r>
                        </m:e>
                      </m:d>
                      <m:r>
                        <a:rPr lang="en-US" i="1">
                          <a:solidFill>
                            <a:schemeClr val="tx2"/>
                          </a:solidFill>
                          <a:latin typeface="Cambria Math" panose="02040503050406030204" pitchFamily="18" charset="0"/>
                        </a:rPr>
                        <m:t>𝐾</m:t>
                      </m:r>
                    </m:oMath>
                  </m:oMathPara>
                </a14:m>
                <a:endParaRPr lang="en-GB" i="1" dirty="0">
                  <a:solidFill>
                    <a:schemeClr val="tx1"/>
                  </a:solidFill>
                </a:endParaRPr>
              </a:p>
            </p:txBody>
          </p:sp>
        </mc:Choice>
        <mc:Fallback xmlns="">
          <p:sp>
            <p:nvSpPr>
              <p:cNvPr id="13" name="Rectangle 12">
                <a:extLst>
                  <a:ext uri="{FF2B5EF4-FFF2-40B4-BE49-F238E27FC236}">
                    <a16:creationId xmlns:a16="http://schemas.microsoft.com/office/drawing/2014/main" id="{B0F67FAB-15C4-4150-A4CE-7A86EAC20AD1}"/>
                  </a:ext>
                </a:extLst>
              </p:cNvPr>
              <p:cNvSpPr>
                <a:spLocks noRot="1" noChangeAspect="1" noMove="1" noResize="1" noEditPoints="1" noAdjustHandles="1" noChangeArrowheads="1" noChangeShapeType="1" noTextEdit="1"/>
              </p:cNvSpPr>
              <p:nvPr/>
            </p:nvSpPr>
            <p:spPr>
              <a:xfrm>
                <a:off x="638915" y="3093921"/>
                <a:ext cx="3556912" cy="369332"/>
              </a:xfrm>
              <a:prstGeom prst="rect">
                <a:avLst/>
              </a:prstGeom>
              <a:blipFill>
                <a:blip r:embed="rId3"/>
                <a:stretch>
                  <a:fillRect/>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6CE517CA-51F3-47E3-998A-B7CF570464F9}"/>
              </a:ext>
            </a:extLst>
          </p:cNvPr>
          <p:cNvSpPr/>
          <p:nvPr/>
        </p:nvSpPr>
        <p:spPr bwMode="auto">
          <a:xfrm>
            <a:off x="5157090" y="1591795"/>
            <a:ext cx="3757447" cy="252992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600" b="1" dirty="0">
                <a:solidFill>
                  <a:srgbClr val="003299"/>
                </a:solidFill>
              </a:rPr>
              <a:t>Our findings</a:t>
            </a:r>
            <a:endParaRPr lang="en-GB" altLang="en-US" sz="1600" b="1" dirty="0">
              <a:solidFill>
                <a:srgbClr val="585858"/>
              </a:solidFill>
              <a:ea typeface="Avenir Roman"/>
              <a:cs typeface="Avenir Roman"/>
            </a:endParaRPr>
          </a:p>
          <a:p>
            <a:pPr marL="342900" indent="-342900" eaLnBrk="0" hangingPunct="0">
              <a:spcBef>
                <a:spcPct val="30000"/>
              </a:spcBef>
              <a:buFont typeface="+mj-lt"/>
              <a:buAutoNum type="arabicPeriod"/>
              <a:defRPr/>
            </a:pPr>
            <a:r>
              <a:rPr lang="en-GB" sz="1600" dirty="0">
                <a:solidFill>
                  <a:srgbClr val="585858"/>
                </a:solidFill>
              </a:rPr>
              <a:t>Insurance can help mitigate the macro-financial and welfare impact of catastrophes</a:t>
            </a:r>
          </a:p>
          <a:p>
            <a:pPr marL="342900" indent="-342900" eaLnBrk="0" hangingPunct="0">
              <a:spcBef>
                <a:spcPct val="30000"/>
              </a:spcBef>
              <a:buFont typeface="+mj-lt"/>
              <a:buAutoNum type="arabicPeriod"/>
              <a:defRPr/>
            </a:pPr>
            <a:r>
              <a:rPr lang="en-GB" sz="1600" dirty="0">
                <a:solidFill>
                  <a:schemeClr val="bg1"/>
                </a:solidFill>
              </a:rPr>
              <a:t>Climate change is likely to have an increasingly negative impact on welfare</a:t>
            </a:r>
          </a:p>
          <a:p>
            <a:pPr marL="342900" indent="-342900" eaLnBrk="0" hangingPunct="0">
              <a:spcBef>
                <a:spcPct val="30000"/>
              </a:spcBef>
              <a:buFont typeface="+mj-lt"/>
              <a:buAutoNum type="arabicPeriod"/>
              <a:defRPr/>
            </a:pPr>
            <a:r>
              <a:rPr lang="en-GB" sz="1600" dirty="0">
                <a:solidFill>
                  <a:schemeClr val="bg1"/>
                </a:solidFill>
              </a:rPr>
              <a:t>Impact is likely to be magnified by a reduction in insurance coverage</a:t>
            </a:r>
          </a:p>
        </p:txBody>
      </p:sp>
    </p:spTree>
    <p:extLst>
      <p:ext uri="{BB962C8B-B14F-4D97-AF65-F5344CB8AC3E}">
        <p14:creationId xmlns:p14="http://schemas.microsoft.com/office/powerpoint/2010/main" val="66215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7</a:t>
            </a:fld>
            <a:endParaRPr altLang="en-US" sz="900">
              <a:solidFill>
                <a:schemeClr val="bg1"/>
              </a:solidFill>
              <a:ea typeface="ヒラギノ角ゴ Pro W3"/>
              <a:cs typeface="ヒラギノ角ゴ Pro W3"/>
            </a:endParaRPr>
          </a:p>
        </p:txBody>
      </p:sp>
      <p:sp>
        <p:nvSpPr>
          <p:cNvPr id="10" name="Rectangle 4">
            <a:extLst>
              <a:ext uri="{FF2B5EF4-FFF2-40B4-BE49-F238E27FC236}">
                <a16:creationId xmlns:a16="http://schemas.microsoft.com/office/drawing/2014/main" id="{A995713D-98EA-4A75-A535-4B93EA689C8B}"/>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1. Modelling output in the face of natural disasters and climate change</a:t>
            </a:r>
          </a:p>
        </p:txBody>
      </p:sp>
      <p:sp>
        <p:nvSpPr>
          <p:cNvPr id="12" name="Rectangle 11">
            <a:extLst>
              <a:ext uri="{FF2B5EF4-FFF2-40B4-BE49-F238E27FC236}">
                <a16:creationId xmlns:a16="http://schemas.microsoft.com/office/drawing/2014/main" id="{CFD553B4-BF4F-4F16-8664-61BC2527F272}"/>
              </a:ext>
            </a:extLst>
          </p:cNvPr>
          <p:cNvSpPr/>
          <p:nvPr/>
        </p:nvSpPr>
        <p:spPr bwMode="auto">
          <a:xfrm>
            <a:off x="488212" y="1485631"/>
            <a:ext cx="4578057" cy="2857705"/>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30000"/>
              </a:spcBef>
              <a:defRPr/>
            </a:pPr>
            <a:r>
              <a:rPr lang="en-GB" altLang="en-US" sz="1600" b="1" dirty="0">
                <a:solidFill>
                  <a:srgbClr val="585858"/>
                </a:solidFill>
                <a:ea typeface="Avenir Roman"/>
                <a:cs typeface="Avenir Roman"/>
              </a:rPr>
              <a:t>Impact of climate change on capital</a:t>
            </a:r>
          </a:p>
          <a:p>
            <a:pPr algn="ctr" eaLnBrk="0" hangingPunct="0">
              <a:spcBef>
                <a:spcPct val="30000"/>
              </a:spcBef>
              <a:defRPr/>
            </a:pPr>
            <a:endParaRPr lang="en-GB" altLang="en-US" sz="900" b="1" dirty="0">
              <a:solidFill>
                <a:srgbClr val="585858"/>
              </a:solidFill>
              <a:ea typeface="Avenir Roman"/>
              <a:cs typeface="Avenir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dirty="0">
                <a:solidFill>
                  <a:srgbClr val="585858"/>
                </a:solidFill>
              </a:rPr>
              <a:t>In the long-run, capital is sensitive also to changes in climate variables like </a:t>
            </a:r>
            <a:r>
              <a:rPr lang="en-GB" sz="1600" i="1" dirty="0">
                <a:solidFill>
                  <a:srgbClr val="585858"/>
                </a:solidFill>
              </a:rPr>
              <a:t>T </a:t>
            </a:r>
            <a:r>
              <a:rPr kumimoji="0" lang="en-GB" sz="1200" b="0" i="0" u="none" strike="noStrike" kern="1200" cap="none" spc="0" normalizeH="0" baseline="0" noProof="0" dirty="0">
                <a:ln>
                  <a:noFill/>
                </a:ln>
                <a:solidFill>
                  <a:srgbClr val="585858"/>
                </a:solidFill>
                <a:effectLst/>
                <a:uLnTx/>
                <a:uFillTx/>
                <a:latin typeface="Arial"/>
                <a:ea typeface="+mn-ea"/>
                <a:cs typeface="Arial"/>
              </a:rPr>
              <a:t>(</a:t>
            </a:r>
            <a:r>
              <a:rPr kumimoji="0" lang="en-GB" sz="1200" b="0" i="0" u="none" strike="noStrike" kern="1200" cap="none" spc="0" normalizeH="0" baseline="0" noProof="0" dirty="0">
                <a:ln>
                  <a:noFill/>
                </a:ln>
                <a:solidFill>
                  <a:srgbClr val="585858"/>
                </a:solidFill>
                <a:effectLst/>
                <a:uLnTx/>
                <a:uFillTx/>
                <a:latin typeface="Arial"/>
                <a:ea typeface="+mn-ea"/>
                <a:cs typeface="Arial"/>
                <a:hlinkClick r:id="rId3"/>
              </a:rPr>
              <a:t>Kahn et al, 2021</a:t>
            </a:r>
            <a:r>
              <a:rPr kumimoji="0" lang="en-GB" sz="1200" b="0" i="0" u="none" strike="noStrike" kern="1200" cap="none" spc="0" normalizeH="0" baseline="0" noProof="0" dirty="0">
                <a:ln>
                  <a:noFill/>
                </a:ln>
                <a:solidFill>
                  <a:srgbClr val="585858"/>
                </a:solidFill>
                <a:effectLst/>
                <a:uLnTx/>
                <a:uFillTx/>
                <a:latin typeface="Arial"/>
                <a:ea typeface="+mn-ea"/>
                <a:cs typeface="Arial"/>
              </a:rPr>
              <a:t>)</a:t>
            </a: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r>
              <a:rPr lang="en-GB" sz="1600" dirty="0">
                <a:solidFill>
                  <a:srgbClr val="585858"/>
                </a:solidFill>
              </a:rPr>
              <a:t>We focus here on the direct impact of global warming on capital and keep the probability of disasters </a:t>
            </a:r>
            <a:r>
              <a:rPr lang="en-GB" sz="1600" dirty="0"/>
              <a:t>fixed</a:t>
            </a:r>
            <a:r>
              <a:rPr lang="en-GB" sz="1600" dirty="0">
                <a:solidFill>
                  <a:srgbClr val="585858"/>
                </a:solidFill>
              </a:rPr>
              <a:t>. </a:t>
            </a:r>
          </a:p>
        </p:txBody>
      </p:sp>
      <p:sp>
        <p:nvSpPr>
          <p:cNvPr id="16" name="Rectangle 15">
            <a:extLst>
              <a:ext uri="{FF2B5EF4-FFF2-40B4-BE49-F238E27FC236}">
                <a16:creationId xmlns:a16="http://schemas.microsoft.com/office/drawing/2014/main" id="{6CE517CA-51F3-47E3-998A-B7CF570464F9}"/>
              </a:ext>
            </a:extLst>
          </p:cNvPr>
          <p:cNvSpPr/>
          <p:nvPr/>
        </p:nvSpPr>
        <p:spPr bwMode="auto">
          <a:xfrm>
            <a:off x="5157090" y="1591795"/>
            <a:ext cx="3757447" cy="252992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600" b="1" dirty="0">
                <a:solidFill>
                  <a:srgbClr val="003299"/>
                </a:solidFill>
              </a:rPr>
              <a:t>Our findings</a:t>
            </a:r>
            <a:endParaRPr lang="en-GB" altLang="en-US" sz="1600" b="1" dirty="0">
              <a:solidFill>
                <a:srgbClr val="585858"/>
              </a:solidFill>
              <a:ea typeface="Avenir Roman"/>
              <a:cs typeface="Avenir Roman"/>
            </a:endParaRPr>
          </a:p>
          <a:p>
            <a:pPr marL="342900" indent="-342900" eaLnBrk="0" hangingPunct="0">
              <a:spcBef>
                <a:spcPct val="30000"/>
              </a:spcBef>
              <a:buFont typeface="+mj-lt"/>
              <a:buAutoNum type="arabicPeriod"/>
              <a:defRPr/>
            </a:pPr>
            <a:r>
              <a:rPr lang="en-GB" sz="1600" dirty="0">
                <a:solidFill>
                  <a:srgbClr val="585858"/>
                </a:solidFill>
              </a:rPr>
              <a:t>Insurance can help mitigate the macro-financial and welfare impact of catastrophes</a:t>
            </a:r>
          </a:p>
          <a:p>
            <a:pPr marL="342900" indent="-342900" eaLnBrk="0" hangingPunct="0">
              <a:spcBef>
                <a:spcPct val="30000"/>
              </a:spcBef>
              <a:buFont typeface="+mj-lt"/>
              <a:buAutoNum type="arabicPeriod"/>
              <a:defRPr/>
            </a:pPr>
            <a:r>
              <a:rPr lang="en-GB" sz="1600" dirty="0">
                <a:solidFill>
                  <a:srgbClr val="585858"/>
                </a:solidFill>
              </a:rPr>
              <a:t>Climate change is likely to have an increasingly negative impact on welfare</a:t>
            </a:r>
          </a:p>
          <a:p>
            <a:pPr marL="342900" indent="-342900" eaLnBrk="0" hangingPunct="0">
              <a:spcBef>
                <a:spcPct val="30000"/>
              </a:spcBef>
              <a:buFont typeface="+mj-lt"/>
              <a:buAutoNum type="arabicPeriod"/>
              <a:defRPr/>
            </a:pPr>
            <a:r>
              <a:rPr lang="en-GB" sz="1600" dirty="0">
                <a:solidFill>
                  <a:schemeClr val="bg1"/>
                </a:solidFill>
              </a:rPr>
              <a:t>Impact is likely to be magnified by a reduction in insurance coverage</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9F4CE3B-824D-43A4-872D-1C5643938F37}"/>
                  </a:ext>
                </a:extLst>
              </p:cNvPr>
              <p:cNvSpPr/>
              <p:nvPr/>
            </p:nvSpPr>
            <p:spPr>
              <a:xfrm>
                <a:off x="701305" y="2914484"/>
                <a:ext cx="4151869" cy="388889"/>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𝑌</m:t>
                      </m:r>
                      <m:r>
                        <a:rPr lang="en-GB" i="1">
                          <a:solidFill>
                            <a:schemeClr val="tx1"/>
                          </a:solidFill>
                          <a:latin typeface="Cambria Math" panose="02040503050406030204" pitchFamily="18" charset="0"/>
                        </a:rPr>
                        <m:t>=</m:t>
                      </m:r>
                      <m:r>
                        <a:rPr lang="en-GB" i="1">
                          <a:latin typeface="Cambria Math" panose="02040503050406030204" pitchFamily="18" charset="0"/>
                        </a:rPr>
                        <m:t>𝐾</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𝜔</m:t>
                          </m:r>
                        </m:e>
                        <m:sub>
                          <m:r>
                            <a:rPr lang="en-US" i="1">
                              <a:solidFill>
                                <a:schemeClr val="tx2"/>
                              </a:solidFill>
                              <a:latin typeface="Cambria Math" panose="02040503050406030204" pitchFamily="18" charset="0"/>
                            </a:rPr>
                            <m:t>0</m:t>
                          </m:r>
                        </m:sub>
                      </m:sSub>
                      <m:sSup>
                        <m:sSupPr>
                          <m:ctrlPr>
                            <a:rPr lang="en-GB" i="1">
                              <a:solidFill>
                                <a:schemeClr val="tx2"/>
                              </a:solidFill>
                              <a:latin typeface="Cambria Math" panose="02040503050406030204" pitchFamily="18" charset="0"/>
                            </a:rPr>
                          </m:ctrlPr>
                        </m:sSupPr>
                        <m:e>
                          <m:r>
                            <a:rPr lang="en-GB" i="1">
                              <a:solidFill>
                                <a:schemeClr val="tx2"/>
                              </a:solidFill>
                              <a:latin typeface="Cambria Math" panose="02040503050406030204" pitchFamily="18" charset="0"/>
                            </a:rPr>
                            <m:t>𝑒</m:t>
                          </m:r>
                        </m:e>
                        <m:sup>
                          <m:r>
                            <a:rPr lang="en-GB" i="1">
                              <a:solidFill>
                                <a:schemeClr val="tx2"/>
                              </a:solidFill>
                              <a:latin typeface="Cambria Math" panose="02040503050406030204" pitchFamily="18" charset="0"/>
                            </a:rPr>
                            <m:t>−</m:t>
                          </m:r>
                          <m:r>
                            <a:rPr lang="en-GB" i="1">
                              <a:solidFill>
                                <a:schemeClr val="tx2"/>
                              </a:solidFill>
                              <a:latin typeface="Cambria Math" panose="02040503050406030204" pitchFamily="18" charset="0"/>
                            </a:rPr>
                            <m:t>𝜔</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𝑇</m:t>
                              </m:r>
                              <m:r>
                                <a:rPr lang="en-GB" i="1">
                                  <a:solidFill>
                                    <a:schemeClr val="tx2"/>
                                  </a:solidFill>
                                  <a:latin typeface="Cambria Math" panose="02040503050406030204" pitchFamily="18" charset="0"/>
                                </a:rPr>
                                <m:t>−</m:t>
                              </m:r>
                              <m:sSup>
                                <m:sSupPr>
                                  <m:ctrlPr>
                                    <a:rPr lang="en-GB" i="1">
                                      <a:solidFill>
                                        <a:schemeClr val="tx2"/>
                                      </a:solidFill>
                                      <a:latin typeface="Cambria Math" panose="02040503050406030204" pitchFamily="18" charset="0"/>
                                    </a:rPr>
                                  </m:ctrlPr>
                                </m:sSupPr>
                                <m:e>
                                  <m:r>
                                    <a:rPr lang="en-GB" i="1">
                                      <a:solidFill>
                                        <a:schemeClr val="tx2"/>
                                      </a:solidFill>
                                      <a:latin typeface="Cambria Math" panose="02040503050406030204" pitchFamily="18" charset="0"/>
                                    </a:rPr>
                                    <m:t>𝑇</m:t>
                                  </m:r>
                                </m:e>
                                <m:sup>
                                  <m:r>
                                    <a:rPr lang="en-GB" i="1">
                                      <a:solidFill>
                                        <a:schemeClr val="tx2"/>
                                      </a:solidFill>
                                      <a:latin typeface="Cambria Math" panose="02040503050406030204" pitchFamily="18" charset="0"/>
                                    </a:rPr>
                                    <m:t>∗</m:t>
                                  </m:r>
                                </m:sup>
                              </m:sSup>
                            </m:e>
                          </m:d>
                        </m:sup>
                      </m:sSup>
                      <m:r>
                        <a:rPr lang="en-US" i="1">
                          <a:latin typeface="Cambria Math" panose="02040503050406030204" pitchFamily="18" charset="0"/>
                        </a:rPr>
                        <m:t>[1</m:t>
                      </m:r>
                      <m:r>
                        <a:rPr lang="en-GB"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𝑊</m:t>
                          </m:r>
                        </m:e>
                      </m:d>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𝑍</m:t>
                          </m:r>
                        </m:e>
                      </m:d>
                      <m:r>
                        <a:rPr lang="en-US" b="0" i="1" smtClean="0">
                          <a:latin typeface="Cambria Math" panose="02040503050406030204" pitchFamily="18" charset="0"/>
                        </a:rPr>
                        <m:t>]</m:t>
                      </m:r>
                    </m:oMath>
                  </m:oMathPara>
                </a14:m>
                <a:endParaRPr lang="en-GB" i="1" dirty="0">
                  <a:solidFill>
                    <a:schemeClr val="tx1"/>
                  </a:solidFill>
                </a:endParaRPr>
              </a:p>
            </p:txBody>
          </p:sp>
        </mc:Choice>
        <mc:Fallback xmlns="">
          <p:sp>
            <p:nvSpPr>
              <p:cNvPr id="11" name="Rectangle 10">
                <a:extLst>
                  <a:ext uri="{FF2B5EF4-FFF2-40B4-BE49-F238E27FC236}">
                    <a16:creationId xmlns:a16="http://schemas.microsoft.com/office/drawing/2014/main" id="{49F4CE3B-824D-43A4-872D-1C5643938F37}"/>
                  </a:ext>
                </a:extLst>
              </p:cNvPr>
              <p:cNvSpPr>
                <a:spLocks noRot="1" noChangeAspect="1" noMove="1" noResize="1" noEditPoints="1" noAdjustHandles="1" noChangeArrowheads="1" noChangeShapeType="1" noTextEdit="1"/>
              </p:cNvSpPr>
              <p:nvPr/>
            </p:nvSpPr>
            <p:spPr>
              <a:xfrm>
                <a:off x="701305" y="2914484"/>
                <a:ext cx="4151869" cy="388889"/>
              </a:xfrm>
              <a:prstGeom prst="rect">
                <a:avLst/>
              </a:prstGeom>
              <a:blipFill>
                <a:blip r:embed="rId4"/>
                <a:stretch>
                  <a:fillRect b="-17188"/>
                </a:stretch>
              </a:blipFill>
            </p:spPr>
            <p:txBody>
              <a:bodyPr/>
              <a:lstStyle/>
              <a:p>
                <a:r>
                  <a:rPr lang="en-GB">
                    <a:noFill/>
                  </a:rPr>
                  <a:t> </a:t>
                </a:r>
              </a:p>
            </p:txBody>
          </p:sp>
        </mc:Fallback>
      </mc:AlternateContent>
    </p:spTree>
    <p:extLst>
      <p:ext uri="{BB962C8B-B14F-4D97-AF65-F5344CB8AC3E}">
        <p14:creationId xmlns:p14="http://schemas.microsoft.com/office/powerpoint/2010/main" val="18560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8</a:t>
            </a:fld>
            <a:endParaRPr altLang="en-US" sz="900">
              <a:solidFill>
                <a:schemeClr val="bg1"/>
              </a:solidFill>
              <a:ea typeface="ヒラギノ角ゴ Pro W3"/>
              <a:cs typeface="ヒラギノ角ゴ Pro W3"/>
            </a:endParaRPr>
          </a:p>
        </p:txBody>
      </p:sp>
      <p:sp>
        <p:nvSpPr>
          <p:cNvPr id="10" name="Rectangle 4">
            <a:extLst>
              <a:ext uri="{FF2B5EF4-FFF2-40B4-BE49-F238E27FC236}">
                <a16:creationId xmlns:a16="http://schemas.microsoft.com/office/drawing/2014/main" id="{A995713D-98EA-4A75-A535-4B93EA689C8B}"/>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1. Modelling output in the face of natural disasters and climate change</a:t>
            </a:r>
          </a:p>
        </p:txBody>
      </p:sp>
      <p:sp>
        <p:nvSpPr>
          <p:cNvPr id="12" name="Rectangle 11">
            <a:extLst>
              <a:ext uri="{FF2B5EF4-FFF2-40B4-BE49-F238E27FC236}">
                <a16:creationId xmlns:a16="http://schemas.microsoft.com/office/drawing/2014/main" id="{CFD553B4-BF4F-4F16-8664-61BC2527F272}"/>
              </a:ext>
            </a:extLst>
          </p:cNvPr>
          <p:cNvSpPr/>
          <p:nvPr/>
        </p:nvSpPr>
        <p:spPr bwMode="auto">
          <a:xfrm>
            <a:off x="488213" y="1434848"/>
            <a:ext cx="4499424" cy="2959272"/>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30000"/>
              </a:spcBef>
              <a:defRPr/>
            </a:pPr>
            <a:r>
              <a:rPr lang="en-GB" altLang="en-US" sz="1600" b="1" dirty="0">
                <a:solidFill>
                  <a:srgbClr val="585858"/>
                </a:solidFill>
                <a:ea typeface="Avenir Roman"/>
                <a:cs typeface="Avenir Roman"/>
              </a:rPr>
              <a:t>Impact of climate change on insurance</a:t>
            </a:r>
          </a:p>
          <a:p>
            <a:pPr algn="ctr" eaLnBrk="0" hangingPunct="0">
              <a:spcBef>
                <a:spcPct val="30000"/>
              </a:spcBef>
              <a:defRPr/>
            </a:pPr>
            <a:endParaRPr lang="en-GB" altLang="en-US" sz="900" b="1" dirty="0">
              <a:solidFill>
                <a:srgbClr val="585858"/>
              </a:solidFill>
              <a:ea typeface="Avenir Roman"/>
              <a:cs typeface="Avenir Roman"/>
            </a:endParaRPr>
          </a:p>
          <a:p>
            <a:pPr eaLnBrk="0" hangingPunct="0">
              <a:spcBef>
                <a:spcPct val="30000"/>
              </a:spcBef>
              <a:defRPr/>
            </a:pPr>
            <a:r>
              <a:rPr lang="en-GB" sz="1600" dirty="0">
                <a:solidFill>
                  <a:srgbClr val="585858"/>
                </a:solidFill>
              </a:rPr>
              <a:t>Climate change affects also the cost and availability of insurance, and the protection gap can widen</a:t>
            </a: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endParaRPr lang="en-GB" sz="1600" dirty="0">
              <a:solidFill>
                <a:srgbClr val="585858"/>
              </a:solidFill>
            </a:endParaRPr>
          </a:p>
          <a:p>
            <a:pPr eaLnBrk="0" hangingPunct="0">
              <a:spcBef>
                <a:spcPct val="30000"/>
              </a:spcBef>
              <a:defRPr/>
            </a:pPr>
            <a:r>
              <a:rPr lang="en-GB" sz="1600" dirty="0">
                <a:solidFill>
                  <a:srgbClr val="585858"/>
                </a:solidFill>
              </a:rPr>
              <a:t>The frequency and severity of disasters depend on climate change.</a:t>
            </a:r>
          </a:p>
        </p:txBody>
      </p:sp>
      <p:sp>
        <p:nvSpPr>
          <p:cNvPr id="16" name="Rectangle 15">
            <a:extLst>
              <a:ext uri="{FF2B5EF4-FFF2-40B4-BE49-F238E27FC236}">
                <a16:creationId xmlns:a16="http://schemas.microsoft.com/office/drawing/2014/main" id="{6CE517CA-51F3-47E3-998A-B7CF570464F9}"/>
              </a:ext>
            </a:extLst>
          </p:cNvPr>
          <p:cNvSpPr/>
          <p:nvPr/>
        </p:nvSpPr>
        <p:spPr bwMode="auto">
          <a:xfrm>
            <a:off x="5157090" y="1591795"/>
            <a:ext cx="3757447" cy="252992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0" hangingPunct="0">
              <a:spcBef>
                <a:spcPct val="30000"/>
              </a:spcBef>
              <a:defRPr/>
            </a:pPr>
            <a:r>
              <a:rPr lang="en-GB" sz="1600" b="1" dirty="0">
                <a:solidFill>
                  <a:srgbClr val="003299"/>
                </a:solidFill>
              </a:rPr>
              <a:t>Our findings</a:t>
            </a:r>
            <a:endParaRPr lang="en-GB" altLang="en-US" sz="1600" b="1" dirty="0">
              <a:solidFill>
                <a:srgbClr val="585858"/>
              </a:solidFill>
              <a:ea typeface="Avenir Roman"/>
              <a:cs typeface="Avenir Roman"/>
            </a:endParaRPr>
          </a:p>
          <a:p>
            <a:pPr marL="342900" indent="-342900" eaLnBrk="0" hangingPunct="0">
              <a:spcBef>
                <a:spcPct val="30000"/>
              </a:spcBef>
              <a:buFont typeface="+mj-lt"/>
              <a:buAutoNum type="arabicPeriod"/>
              <a:defRPr/>
            </a:pPr>
            <a:r>
              <a:rPr lang="en-GB" sz="1600" dirty="0">
                <a:solidFill>
                  <a:srgbClr val="585858"/>
                </a:solidFill>
              </a:rPr>
              <a:t>Insurance can help mitigate the macro-financial and welfare impact of catastrophes</a:t>
            </a:r>
          </a:p>
          <a:p>
            <a:pPr marL="342900" indent="-342900" eaLnBrk="0" hangingPunct="0">
              <a:spcBef>
                <a:spcPct val="30000"/>
              </a:spcBef>
              <a:buFont typeface="+mj-lt"/>
              <a:buAutoNum type="arabicPeriod"/>
              <a:defRPr/>
            </a:pPr>
            <a:r>
              <a:rPr lang="en-GB" sz="1600" dirty="0">
                <a:solidFill>
                  <a:srgbClr val="585858"/>
                </a:solidFill>
              </a:rPr>
              <a:t>Climate change is likely to have an increasingly negative impact on welfare</a:t>
            </a:r>
          </a:p>
          <a:p>
            <a:pPr marL="342900" indent="-342900" eaLnBrk="0" hangingPunct="0">
              <a:spcBef>
                <a:spcPct val="30000"/>
              </a:spcBef>
              <a:buFont typeface="+mj-lt"/>
              <a:buAutoNum type="arabicPeriod"/>
              <a:defRPr/>
            </a:pPr>
            <a:r>
              <a:rPr lang="en-GB" sz="1600" dirty="0">
                <a:solidFill>
                  <a:srgbClr val="585858"/>
                </a:solidFill>
              </a:rPr>
              <a:t>Impact is likely to be magnified by a reduction in insurance coverage</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9F4CE3B-824D-43A4-872D-1C5643938F37}"/>
                  </a:ext>
                </a:extLst>
              </p:cNvPr>
              <p:cNvSpPr/>
              <p:nvPr/>
            </p:nvSpPr>
            <p:spPr>
              <a:xfrm>
                <a:off x="1" y="3047741"/>
                <a:ext cx="5264726" cy="410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𝜔</m:t>
                          </m:r>
                          <m:d>
                            <m:dPr>
                              <m:ctrlPr>
                                <a:rPr lang="en-GB" i="1">
                                  <a:latin typeface="Cambria Math" panose="02040503050406030204" pitchFamily="18" charset="0"/>
                                </a:rPr>
                              </m:ctrlPr>
                            </m:dPr>
                            <m:e>
                              <m:r>
                                <a:rPr lang="en-GB" i="1">
                                  <a:latin typeface="Cambria Math" panose="02040503050406030204" pitchFamily="18" charset="0"/>
                                </a:rPr>
                                <m:t>𝑇</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𝑇</m:t>
                                  </m:r>
                                </m:e>
                                <m:sup>
                                  <m:r>
                                    <a:rPr lang="en-GB" i="1">
                                      <a:latin typeface="Cambria Math" panose="02040503050406030204" pitchFamily="18" charset="0"/>
                                    </a:rPr>
                                    <m:t>∗</m:t>
                                  </m:r>
                                </m:sup>
                              </m:sSup>
                            </m:e>
                          </m:d>
                        </m:sup>
                      </m:sSup>
                      <m:r>
                        <a:rPr lang="en-US" i="1">
                          <a:latin typeface="Cambria Math" panose="02040503050406030204" pitchFamily="18" charset="0"/>
                        </a:rPr>
                        <m:t>[1</m:t>
                      </m:r>
                      <m:r>
                        <a:rPr lang="en-GB"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𝑊</m:t>
                          </m:r>
                          <m:sSup>
                            <m:sSupPr>
                              <m:ctrlPr>
                                <a:rPr lang="en-GB" i="1">
                                  <a:solidFill>
                                    <a:schemeClr val="tx2"/>
                                  </a:solidFill>
                                  <a:latin typeface="Cambria Math" panose="02040503050406030204" pitchFamily="18" charset="0"/>
                                </a:rPr>
                              </m:ctrlPr>
                            </m:sSupPr>
                            <m:e>
                              <m:r>
                                <a:rPr lang="en-GB" i="1">
                                  <a:solidFill>
                                    <a:schemeClr val="tx2"/>
                                  </a:solidFill>
                                  <a:latin typeface="Cambria Math" panose="02040503050406030204" pitchFamily="18" charset="0"/>
                                </a:rPr>
                                <m:t>𝑒</m:t>
                              </m:r>
                            </m:e>
                            <m:sup>
                              <m:r>
                                <a:rPr lang="en-GB"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𝜓</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𝑇</m:t>
                                  </m:r>
                                  <m:r>
                                    <a:rPr lang="en-GB" i="1">
                                      <a:solidFill>
                                        <a:schemeClr val="tx2"/>
                                      </a:solidFill>
                                      <a:latin typeface="Cambria Math" panose="02040503050406030204" pitchFamily="18" charset="0"/>
                                    </a:rPr>
                                    <m:t>−</m:t>
                                  </m:r>
                                  <m:sSup>
                                    <m:sSupPr>
                                      <m:ctrlPr>
                                        <a:rPr lang="en-GB" i="1">
                                          <a:solidFill>
                                            <a:schemeClr val="tx2"/>
                                          </a:solidFill>
                                          <a:latin typeface="Cambria Math" panose="02040503050406030204" pitchFamily="18" charset="0"/>
                                        </a:rPr>
                                      </m:ctrlPr>
                                    </m:sSupPr>
                                    <m:e>
                                      <m:r>
                                        <a:rPr lang="en-GB" i="1">
                                          <a:solidFill>
                                            <a:schemeClr val="tx2"/>
                                          </a:solidFill>
                                          <a:latin typeface="Cambria Math" panose="02040503050406030204" pitchFamily="18" charset="0"/>
                                        </a:rPr>
                                        <m:t>𝑇</m:t>
                                      </m:r>
                                    </m:e>
                                    <m:sup>
                                      <m:r>
                                        <a:rPr lang="en-GB" i="1">
                                          <a:solidFill>
                                            <a:schemeClr val="tx2"/>
                                          </a:solidFill>
                                          <a:latin typeface="Cambria Math" panose="02040503050406030204" pitchFamily="18" charset="0"/>
                                        </a:rPr>
                                        <m:t>∗</m:t>
                                      </m:r>
                                    </m:sup>
                                  </m:sSup>
                                </m:e>
                              </m:d>
                            </m:sup>
                          </m:sSup>
                        </m:e>
                      </m:d>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𝑍</m:t>
                          </m:r>
                        </m:e>
                      </m:d>
                      <m:r>
                        <a:rPr lang="en-US" i="1">
                          <a:latin typeface="Cambria Math" panose="02040503050406030204" pitchFamily="18" charset="0"/>
                        </a:rPr>
                        <m:t>]</m:t>
                      </m:r>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49F4CE3B-824D-43A4-872D-1C5643938F37}"/>
                  </a:ext>
                </a:extLst>
              </p:cNvPr>
              <p:cNvSpPr>
                <a:spLocks noRot="1" noChangeAspect="1" noMove="1" noResize="1" noEditPoints="1" noAdjustHandles="1" noChangeArrowheads="1" noChangeShapeType="1" noTextEdit="1"/>
              </p:cNvSpPr>
              <p:nvPr/>
            </p:nvSpPr>
            <p:spPr>
              <a:xfrm>
                <a:off x="1" y="3047741"/>
                <a:ext cx="5264726" cy="410818"/>
              </a:xfrm>
              <a:prstGeom prst="rect">
                <a:avLst/>
              </a:prstGeom>
              <a:blipFill>
                <a:blip r:embed="rId3"/>
                <a:stretch>
                  <a:fillRect b="-11940"/>
                </a:stretch>
              </a:blipFill>
            </p:spPr>
            <p:txBody>
              <a:bodyPr/>
              <a:lstStyle/>
              <a:p>
                <a:r>
                  <a:rPr lang="en-GB">
                    <a:noFill/>
                  </a:rPr>
                  <a:t> </a:t>
                </a:r>
              </a:p>
            </p:txBody>
          </p:sp>
        </mc:Fallback>
      </mc:AlternateContent>
    </p:spTree>
    <p:extLst>
      <p:ext uri="{BB962C8B-B14F-4D97-AF65-F5344CB8AC3E}">
        <p14:creationId xmlns:p14="http://schemas.microsoft.com/office/powerpoint/2010/main" val="164092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3252"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C8EE2C30-D380-49EA-BF29-9BAE113C67FC}" type="slidenum">
              <a:rPr altLang="en-US" sz="900" smtClean="0">
                <a:solidFill>
                  <a:schemeClr val="bg1"/>
                </a:solidFill>
                <a:ea typeface="ヒラギノ角ゴ Pro W3"/>
                <a:cs typeface="ヒラギノ角ゴ Pro W3"/>
              </a:rPr>
              <a:pPr eaLnBrk="1" hangingPunct="1">
                <a:lnSpc>
                  <a:spcPct val="100000"/>
                </a:lnSpc>
                <a:spcBef>
                  <a:spcPct val="0"/>
                </a:spcBef>
                <a:buClrTx/>
              </a:pPr>
              <a:t>9</a:t>
            </a:fld>
            <a:endParaRPr altLang="en-US" sz="900">
              <a:solidFill>
                <a:schemeClr val="bg1"/>
              </a:solidFill>
              <a:ea typeface="ヒラギノ角ゴ Pro W3"/>
              <a:cs typeface="ヒラギノ角ゴ Pro W3"/>
            </a:endParaRPr>
          </a:p>
        </p:txBody>
      </p:sp>
      <p:sp>
        <p:nvSpPr>
          <p:cNvPr id="25" name="Text Placeholder 3"/>
          <p:cNvSpPr txBox="1">
            <a:spLocks/>
          </p:cNvSpPr>
          <p:nvPr/>
        </p:nvSpPr>
        <p:spPr>
          <a:xfrm>
            <a:off x="197167" y="4528820"/>
            <a:ext cx="8494713"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altLang="en-US" sz="1000" kern="0" dirty="0"/>
          </a:p>
        </p:txBody>
      </p:sp>
      <p:sp>
        <p:nvSpPr>
          <p:cNvPr id="2" name="TextBox 1">
            <a:extLst>
              <a:ext uri="{FF2B5EF4-FFF2-40B4-BE49-F238E27FC236}">
                <a16:creationId xmlns:a16="http://schemas.microsoft.com/office/drawing/2014/main" id="{CD2D5380-B33D-46B4-95D5-C9B5E932328A}"/>
              </a:ext>
            </a:extLst>
          </p:cNvPr>
          <p:cNvSpPr txBox="1"/>
          <p:nvPr/>
        </p:nvSpPr>
        <p:spPr>
          <a:xfrm>
            <a:off x="406278" y="1138176"/>
            <a:ext cx="8500273" cy="2846933"/>
          </a:xfrm>
          <a:prstGeom prst="rect">
            <a:avLst/>
          </a:prstGeom>
          <a:noFill/>
        </p:spPr>
        <p:txBody>
          <a:bodyPr wrap="square" rtlCol="0">
            <a:spAutoFit/>
          </a:bodyPr>
          <a:lstStyle/>
          <a:p>
            <a:r>
              <a:rPr lang="en-US" altLang="en-US" sz="1600" dirty="0"/>
              <a:t>Abstracting from climate change, our model implies that the GDP growth rate of country </a:t>
            </a:r>
            <a:r>
              <a:rPr lang="en-US" altLang="en-US" sz="1600" i="1" dirty="0"/>
              <a:t>c </a:t>
            </a:r>
            <a:r>
              <a:rPr lang="en-US" altLang="en-US" sz="1600" dirty="0"/>
              <a:t>at time </a:t>
            </a:r>
            <a:r>
              <a:rPr lang="en-US" altLang="en-US" sz="1600" i="1" dirty="0"/>
              <a:t>t</a:t>
            </a:r>
            <a:r>
              <a:rPr lang="en-US" altLang="en-US" sz="1600" dirty="0"/>
              <a:t> is a function of damages from natural disasters and insurance</a:t>
            </a:r>
          </a:p>
          <a:p>
            <a:endParaRPr lang="en-US" altLang="en-US" sz="1500" dirty="0"/>
          </a:p>
          <a:p>
            <a:endParaRPr lang="en-US" altLang="en-US" sz="1500" dirty="0"/>
          </a:p>
          <a:p>
            <a:endParaRPr lang="en-US" altLang="en-US" sz="1500" dirty="0"/>
          </a:p>
          <a:p>
            <a:endParaRPr lang="en-US" altLang="en-US" sz="1500" dirty="0"/>
          </a:p>
          <a:p>
            <a:endParaRPr lang="en-US" altLang="en-US" sz="1500" dirty="0"/>
          </a:p>
          <a:p>
            <a:endParaRPr lang="en-US" altLang="en-US" sz="1500" dirty="0"/>
          </a:p>
          <a:p>
            <a:endParaRPr lang="en-US" altLang="en-US" sz="1500" dirty="0"/>
          </a:p>
          <a:p>
            <a:endParaRPr lang="en-US" altLang="en-US" sz="1000" dirty="0"/>
          </a:p>
          <a:p>
            <a:pPr indent="357188">
              <a:tabLst>
                <a:tab pos="1252538" algn="l"/>
              </a:tabLst>
            </a:pPr>
            <a:r>
              <a:rPr lang="el-GR" altLang="en-US" sz="1600" dirty="0">
                <a:solidFill>
                  <a:srgbClr val="F6A70A"/>
                </a:solidFill>
              </a:rPr>
              <a:t>β</a:t>
            </a:r>
            <a:r>
              <a:rPr lang="en-US" altLang="en-US" sz="1600" baseline="-25000" dirty="0">
                <a:solidFill>
                  <a:srgbClr val="F6A70A"/>
                </a:solidFill>
              </a:rPr>
              <a:t>1</a:t>
            </a:r>
            <a:r>
              <a:rPr lang="en-US" altLang="en-US" sz="1600" dirty="0">
                <a:solidFill>
                  <a:srgbClr val="F6A70A"/>
                </a:solidFill>
              </a:rPr>
              <a:t> &lt;0</a:t>
            </a:r>
            <a:r>
              <a:rPr lang="en-US" altLang="en-US" sz="1600" dirty="0"/>
              <a:t>  damages from natural disasters negatively affect GDP growth</a:t>
            </a:r>
          </a:p>
          <a:p>
            <a:pPr indent="357188"/>
            <a:r>
              <a:rPr lang="el-GR" altLang="en-US" sz="1600" dirty="0">
                <a:solidFill>
                  <a:srgbClr val="003299"/>
                </a:solidFill>
              </a:rPr>
              <a:t>β</a:t>
            </a:r>
            <a:r>
              <a:rPr lang="en-US" altLang="en-US" sz="1600" baseline="-25000" dirty="0">
                <a:solidFill>
                  <a:srgbClr val="003299"/>
                </a:solidFill>
              </a:rPr>
              <a:t>2</a:t>
            </a:r>
            <a:r>
              <a:rPr lang="en-US" altLang="en-US" sz="1600" dirty="0">
                <a:solidFill>
                  <a:srgbClr val="003299"/>
                </a:solidFill>
              </a:rPr>
              <a:t> &gt;0  </a:t>
            </a:r>
            <a:r>
              <a:rPr lang="en-US" altLang="en-US" sz="1600" dirty="0"/>
              <a:t>insurance mitigates this impact</a:t>
            </a:r>
            <a:endParaRPr lang="en-US" altLang="en-US" sz="1600" dirty="0">
              <a:solidFill>
                <a:srgbClr val="003299"/>
              </a:solidFill>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7718449-974A-4FC0-AE61-93AA2B18DC0C}"/>
                  </a:ext>
                </a:extLst>
              </p:cNvPr>
              <p:cNvSpPr/>
              <p:nvPr/>
            </p:nvSpPr>
            <p:spPr>
              <a:xfrm>
                <a:off x="406277" y="2077320"/>
                <a:ext cx="8500273" cy="9888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𝐺𝐷𝑃</m:t>
                          </m:r>
                          <m:r>
                            <a:rPr lang="en-US" b="0" i="1" smtClean="0">
                              <a:latin typeface="Cambria Math" panose="02040503050406030204" pitchFamily="18" charset="0"/>
                            </a:rPr>
                            <m:t> </m:t>
                          </m:r>
                          <m:r>
                            <a:rPr lang="en-US" b="0" i="1" smtClean="0">
                              <a:latin typeface="Cambria Math" panose="02040503050406030204" pitchFamily="18" charset="0"/>
                            </a:rPr>
                            <m:t>𝑔𝑟𝑜𝑤𝑡h</m:t>
                          </m:r>
                          <m:r>
                            <a:rPr lang="en-US" b="0" i="1" smtClean="0">
                              <a:latin typeface="Cambria Math" panose="02040503050406030204" pitchFamily="18" charset="0"/>
                            </a:rPr>
                            <m:t> </m:t>
                          </m:r>
                          <m:r>
                            <a:rPr lang="en-US" b="0" i="1" smtClean="0">
                              <a:latin typeface="Cambria Math" panose="02040503050406030204" pitchFamily="18" charset="0"/>
                            </a:rPr>
                            <m:t>𝑟𝑎𝑡𝑒</m:t>
                          </m:r>
                        </m:e>
                        <m:sub>
                          <m:r>
                            <a:rPr lang="en-GB" i="1">
                              <a:latin typeface="Cambria Math" panose="02040503050406030204" pitchFamily="18" charset="0"/>
                            </a:rPr>
                            <m:t>𝑐</m:t>
                          </m:r>
                          <m:r>
                            <a:rPr lang="en-US" b="0" i="1" smtClean="0">
                              <a:latin typeface="Cambria Math" panose="02040503050406030204" pitchFamily="18" charset="0"/>
                            </a:rPr>
                            <m:t>,</m:t>
                          </m:r>
                          <m:r>
                            <a:rPr lang="en-GB" i="1">
                              <a:latin typeface="Cambria Math" panose="02040503050406030204" pitchFamily="18" charset="0"/>
                            </a:rPr>
                            <m:t>𝑡</m:t>
                          </m:r>
                        </m:sub>
                      </m:sSub>
                      <m:r>
                        <a:rPr lang="en-GB" i="0">
                          <a:latin typeface="Cambria Math" panose="02040503050406030204" pitchFamily="18" charset="0"/>
                        </a:rPr>
                        <m:t>=</m:t>
                      </m:r>
                      <m:sSub>
                        <m:sSubPr>
                          <m:ctrlPr>
                            <a:rPr lang="en-GB" i="1" smtClean="0">
                              <a:solidFill>
                                <a:srgbClr val="F6A70A"/>
                              </a:solidFill>
                              <a:latin typeface="Cambria Math" panose="02040503050406030204" pitchFamily="18" charset="0"/>
                            </a:rPr>
                          </m:ctrlPr>
                        </m:sSubPr>
                        <m:e>
                          <m:r>
                            <a:rPr lang="en-GB" i="1">
                              <a:solidFill>
                                <a:srgbClr val="F6A70A"/>
                              </a:solidFill>
                              <a:latin typeface="Cambria Math" panose="02040503050406030204" pitchFamily="18" charset="0"/>
                            </a:rPr>
                            <m:t>𝛽</m:t>
                          </m:r>
                        </m:e>
                        <m:sub>
                          <m:r>
                            <a:rPr lang="en-GB" i="0">
                              <a:solidFill>
                                <a:srgbClr val="F6A70A"/>
                              </a:solidFill>
                              <a:latin typeface="Cambria Math" panose="02040503050406030204" pitchFamily="18" charset="0"/>
                            </a:rPr>
                            <m:t>1</m:t>
                          </m:r>
                        </m:sub>
                      </m:sSub>
                      <m:r>
                        <a:rPr lang="en-US" b="0" i="1" smtClean="0">
                          <a:solidFill>
                            <a:srgbClr val="F6A70A"/>
                          </a:solidFill>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𝑑𝑎𝑚𝑎𝑔𝑒𝑑</m:t>
                          </m:r>
                          <m:r>
                            <a:rPr lang="en-US" b="0" i="1" smtClean="0">
                              <a:latin typeface="Cambria Math" panose="02040503050406030204" pitchFamily="18" charset="0"/>
                            </a:rPr>
                            <m:t> </m:t>
                          </m:r>
                          <m:r>
                            <a:rPr lang="en-US" b="0" i="1" smtClean="0">
                              <a:latin typeface="Cambria Math" panose="02040503050406030204" pitchFamily="18" charset="0"/>
                            </a:rPr>
                            <m:t>𝑐𝑎𝑝𝑖𝑡𝑎𝑙</m:t>
                          </m:r>
                          <m:r>
                            <a:rPr lang="en-US" b="0" i="1" smtClean="0">
                              <a:latin typeface="Cambria Math" panose="02040503050406030204" pitchFamily="18" charset="0"/>
                            </a:rPr>
                            <m:t> </m:t>
                          </m:r>
                        </m:e>
                        <m:sub>
                          <m:r>
                            <a:rPr lang="en-US" i="1">
                              <a:latin typeface="Cambria Math" panose="02040503050406030204" pitchFamily="18" charset="0"/>
                            </a:rPr>
                            <m:t>(%</m:t>
                          </m:r>
                          <m:r>
                            <a:rPr lang="en-US" i="1">
                              <a:latin typeface="Cambria Math" panose="02040503050406030204" pitchFamily="18" charset="0"/>
                            </a:rPr>
                            <m:t>𝐺𝐷𝑃</m:t>
                          </m:r>
                          <m:r>
                            <a:rPr lang="en-US" i="1">
                              <a:latin typeface="Cambria Math" panose="02040503050406030204" pitchFamily="18" charset="0"/>
                            </a:rPr>
                            <m:t>)</m:t>
                          </m:r>
                          <m:r>
                            <a:rPr lang="en-GB" i="1">
                              <a:latin typeface="Cambria Math" panose="02040503050406030204" pitchFamily="18" charset="0"/>
                            </a:rPr>
                            <m:t>𝑐</m:t>
                          </m:r>
                          <m:r>
                            <a:rPr lang="en-GB" i="0">
                              <a:latin typeface="Cambria Math" panose="02040503050406030204" pitchFamily="18" charset="0"/>
                            </a:rPr>
                            <m:t>,</m:t>
                          </m:r>
                          <m:r>
                            <a:rPr lang="en-GB" i="1">
                              <a:latin typeface="Cambria Math" panose="02040503050406030204" pitchFamily="18" charset="0"/>
                            </a:rPr>
                            <m:t>𝑡</m:t>
                          </m:r>
                        </m:sub>
                      </m:sSub>
                      <m:r>
                        <a:rPr lang="en-GB" i="0">
                          <a:latin typeface="Cambria Math" panose="02040503050406030204" pitchFamily="18" charset="0"/>
                        </a:rPr>
                        <m:t>+</m:t>
                      </m:r>
                    </m:oMath>
                  </m:oMathPara>
                </a14:m>
                <a:endParaRPr lang="en-US" i="0" dirty="0">
                  <a:latin typeface="Cambria Math" panose="02040503050406030204" pitchFamily="18" charset="0"/>
                </a:endParaRPr>
              </a:p>
              <a:p>
                <a:pPr marL="2241550" indent="-2241550"/>
                <a14:m>
                  <m:oMathPara xmlns:m="http://schemas.openxmlformats.org/officeDocument/2006/math">
                    <m:oMathParaPr>
                      <m:jc m:val="centerGroup"/>
                    </m:oMathParaPr>
                    <m:oMath xmlns:m="http://schemas.openxmlformats.org/officeDocument/2006/math">
                      <m:sSub>
                        <m:sSubPr>
                          <m:ctrlPr>
                            <a:rPr lang="en-GB" i="1" smtClean="0">
                              <a:solidFill>
                                <a:srgbClr val="003299"/>
                              </a:solidFill>
                              <a:latin typeface="Cambria Math" panose="02040503050406030204" pitchFamily="18" charset="0"/>
                            </a:rPr>
                          </m:ctrlPr>
                        </m:sSubPr>
                        <m:e>
                          <m:r>
                            <a:rPr lang="en-GB" i="1">
                              <a:solidFill>
                                <a:srgbClr val="003299"/>
                              </a:solidFill>
                              <a:latin typeface="Cambria Math" panose="02040503050406030204" pitchFamily="18" charset="0"/>
                            </a:rPr>
                            <m:t>𝛽</m:t>
                          </m:r>
                        </m:e>
                        <m:sub>
                          <m:r>
                            <a:rPr lang="en-GB" i="0">
                              <a:solidFill>
                                <a:srgbClr val="003299"/>
                              </a:solidFill>
                              <a:latin typeface="Cambria Math" panose="02040503050406030204" pitchFamily="18" charset="0"/>
                            </a:rPr>
                            <m:t>2</m:t>
                          </m:r>
                        </m:sub>
                      </m:sSub>
                      <m:sSub>
                        <m:sSubPr>
                          <m:ctrlPr>
                            <a:rPr lang="en-GB" i="1">
                              <a:latin typeface="Cambria Math" panose="02040503050406030204" pitchFamily="18" charset="0"/>
                            </a:rPr>
                          </m:ctrlPr>
                        </m:sSubPr>
                        <m:e>
                          <m:r>
                            <a:rPr lang="en-US" b="0" i="1" smtClean="0">
                              <a:latin typeface="Cambria Math" panose="02040503050406030204" pitchFamily="18" charset="0"/>
                            </a:rPr>
                            <m:t> ∗ </m:t>
                          </m:r>
                          <m:r>
                            <a:rPr lang="en-US" b="0" i="1" smtClean="0">
                              <a:latin typeface="Cambria Math" panose="02040503050406030204" pitchFamily="18" charset="0"/>
                            </a:rPr>
                            <m:t>𝑆h𝑎𝑟𝑒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𝑖𝑛𝑠𝑢𝑟𝑒𝑑</m:t>
                          </m:r>
                          <m:r>
                            <a:rPr lang="en-US" b="0" i="1" smtClean="0">
                              <a:latin typeface="Cambria Math" panose="02040503050406030204" pitchFamily="18" charset="0"/>
                            </a:rPr>
                            <m:t> </m:t>
                          </m:r>
                          <m:r>
                            <a:rPr lang="en-US" b="0" i="1" smtClean="0">
                              <a:latin typeface="Cambria Math" panose="02040503050406030204" pitchFamily="18" charset="0"/>
                            </a:rPr>
                            <m:t>𝑑𝑎𝑚𝑎𝑔𝑒𝑠</m:t>
                          </m:r>
                        </m:e>
                        <m:sub>
                          <m:r>
                            <a:rPr lang="en-GB" i="1">
                              <a:latin typeface="Cambria Math" panose="02040503050406030204" pitchFamily="18" charset="0"/>
                            </a:rPr>
                            <m:t>𝑐</m:t>
                          </m:r>
                          <m:r>
                            <a:rPr lang="en-GB" i="0">
                              <a:latin typeface="Cambria Math" panose="02040503050406030204" pitchFamily="18" charset="0"/>
                            </a:rPr>
                            <m:t>,</m:t>
                          </m:r>
                          <m:r>
                            <a:rPr lang="en-GB" i="1">
                              <a:latin typeface="Cambria Math" panose="02040503050406030204" pitchFamily="18" charset="0"/>
                            </a:rPr>
                            <m:t>𝑡</m:t>
                          </m:r>
                        </m:sub>
                      </m:sSub>
                      <m:sSub>
                        <m:sSubPr>
                          <m:ctrlPr>
                            <a:rPr lang="en-GB"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𝑑𝑎𝑚𝑎𝑔𝑒𝑑</m:t>
                          </m:r>
                          <m:r>
                            <a:rPr lang="en-US" b="0" i="1" smtClean="0">
                              <a:latin typeface="Cambria Math" panose="02040503050406030204" pitchFamily="18" charset="0"/>
                            </a:rPr>
                            <m:t> </m:t>
                          </m:r>
                          <m:r>
                            <a:rPr lang="en-US" b="0" i="1" smtClean="0">
                              <a:latin typeface="Cambria Math" panose="02040503050406030204" pitchFamily="18" charset="0"/>
                            </a:rPr>
                            <m:t>𝑐𝑎𝑝𝑖𝑡𝑎𝑙</m:t>
                          </m:r>
                        </m:e>
                        <m:sub>
                          <m:r>
                            <a:rPr lang="en-US" i="1">
                              <a:latin typeface="Cambria Math" panose="02040503050406030204" pitchFamily="18" charset="0"/>
                            </a:rPr>
                            <m:t>(%</m:t>
                          </m:r>
                          <m:r>
                            <a:rPr lang="en-US" i="1">
                              <a:latin typeface="Cambria Math" panose="02040503050406030204" pitchFamily="18" charset="0"/>
                            </a:rPr>
                            <m:t>𝐺𝐷𝑃</m:t>
                          </m:r>
                          <m:r>
                            <a:rPr lang="en-US" i="1">
                              <a:latin typeface="Cambria Math" panose="02040503050406030204" pitchFamily="18" charset="0"/>
                            </a:rPr>
                            <m:t>)</m:t>
                          </m:r>
                          <m:r>
                            <a:rPr lang="en-GB" i="1">
                              <a:latin typeface="Cambria Math" panose="02040503050406030204" pitchFamily="18" charset="0"/>
                            </a:rPr>
                            <m:t>𝑐</m:t>
                          </m:r>
                          <m:r>
                            <a:rPr lang="en-GB" i="0">
                              <a:latin typeface="Cambria Math" panose="02040503050406030204" pitchFamily="18" charset="0"/>
                            </a:rPr>
                            <m:t>,</m:t>
                          </m:r>
                          <m:r>
                            <a:rPr lang="en-GB" i="1">
                              <a:latin typeface="Cambria Math" panose="02040503050406030204" pitchFamily="18" charset="0"/>
                            </a:rPr>
                            <m:t>𝑡</m:t>
                          </m:r>
                        </m:sub>
                      </m:sSub>
                    </m:oMath>
                  </m:oMathPara>
                </a14:m>
                <a:endParaRPr lang="en-US" i="1" dirty="0">
                  <a:latin typeface="Cambria Math" panose="02040503050406030204" pitchFamily="18" charset="0"/>
                </a:endParaRPr>
              </a:p>
              <a:p>
                <a:pPr marL="2241550" indent="-2241550"/>
                <a14:m>
                  <m:oMathPara xmlns:m="http://schemas.openxmlformats.org/officeDocument/2006/math">
                    <m:oMathParaPr>
                      <m:jc m:val="centerGroup"/>
                    </m:oMathParaPr>
                    <m:oMath xmlns:m="http://schemas.openxmlformats.org/officeDocument/2006/math">
                      <m:r>
                        <a:rPr lang="en-GB" i="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𝐶𝑜𝑢𝑛𝑡𝑟𝑦𝐹𝐸</m:t>
                          </m:r>
                        </m:e>
                        <m:sub>
                          <m:r>
                            <a:rPr lang="en-GB" i="1">
                              <a:latin typeface="Cambria Math" panose="02040503050406030204" pitchFamily="18" charset="0"/>
                            </a:rPr>
                            <m:t>𝑐</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𝑇𝑖𝑚𝑒𝐹𝐸</m:t>
                          </m:r>
                        </m:e>
                        <m:sub>
                          <m:r>
                            <a:rPr lang="en-GB" i="1">
                              <a:latin typeface="Cambria Math" panose="02040503050406030204" pitchFamily="18" charset="0"/>
                            </a:rPr>
                            <m:t>𝑡</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𝜖</m:t>
                          </m:r>
                        </m:e>
                        <m:sub>
                          <m:r>
                            <a:rPr lang="en-GB" i="1">
                              <a:latin typeface="Cambria Math" panose="02040503050406030204" pitchFamily="18" charset="0"/>
                            </a:rPr>
                            <m:t>𝑐</m:t>
                          </m:r>
                          <m:r>
                            <a:rPr lang="en-GB" i="0">
                              <a:latin typeface="Cambria Math" panose="02040503050406030204" pitchFamily="18" charset="0"/>
                            </a:rPr>
                            <m:t>,</m:t>
                          </m:r>
                          <m:r>
                            <a:rPr lang="en-GB" i="1">
                              <a:latin typeface="Cambria Math" panose="02040503050406030204" pitchFamily="18" charset="0"/>
                            </a:rPr>
                            <m:t>𝑡</m:t>
                          </m:r>
                        </m:sub>
                      </m:sSub>
                    </m:oMath>
                  </m:oMathPara>
                </a14:m>
                <a:endParaRPr lang="en-GB" dirty="0"/>
              </a:p>
            </p:txBody>
          </p:sp>
        </mc:Choice>
        <mc:Fallback xmlns="">
          <p:sp>
            <p:nvSpPr>
              <p:cNvPr id="16" name="Rectangle 15">
                <a:extLst>
                  <a:ext uri="{FF2B5EF4-FFF2-40B4-BE49-F238E27FC236}">
                    <a16:creationId xmlns:a16="http://schemas.microsoft.com/office/drawing/2014/main" id="{57718449-974A-4FC0-AE61-93AA2B18DC0C}"/>
                  </a:ext>
                </a:extLst>
              </p:cNvPr>
              <p:cNvSpPr>
                <a:spLocks noRot="1" noChangeAspect="1" noMove="1" noResize="1" noEditPoints="1" noAdjustHandles="1" noChangeArrowheads="1" noChangeShapeType="1" noTextEdit="1"/>
              </p:cNvSpPr>
              <p:nvPr/>
            </p:nvSpPr>
            <p:spPr>
              <a:xfrm>
                <a:off x="406277" y="2077320"/>
                <a:ext cx="8500273" cy="988860"/>
              </a:xfrm>
              <a:prstGeom prst="rect">
                <a:avLst/>
              </a:prstGeom>
              <a:blipFill>
                <a:blip r:embed="rId3"/>
                <a:stretch>
                  <a:fillRect r="-1363" b="-3704"/>
                </a:stretch>
              </a:blipFill>
            </p:spPr>
            <p:txBody>
              <a:bodyPr/>
              <a:lstStyle/>
              <a:p>
                <a:r>
                  <a:rPr lang="en-GB">
                    <a:noFill/>
                  </a:rPr>
                  <a:t> </a:t>
                </a:r>
              </a:p>
            </p:txBody>
          </p:sp>
        </mc:Fallback>
      </mc:AlternateContent>
      <p:sp>
        <p:nvSpPr>
          <p:cNvPr id="8" name="Rectangle 4">
            <a:extLst>
              <a:ext uri="{FF2B5EF4-FFF2-40B4-BE49-F238E27FC236}">
                <a16:creationId xmlns:a16="http://schemas.microsoft.com/office/drawing/2014/main" id="{6420678F-A79A-4D67-B755-A63D9CD476E9}"/>
              </a:ext>
            </a:extLst>
          </p:cNvPr>
          <p:cNvSpPr txBox="1">
            <a:spLocks noChangeArrowheads="1"/>
          </p:cNvSpPr>
          <p:nvPr/>
        </p:nvSpPr>
        <p:spPr bwMode="auto">
          <a:xfrm>
            <a:off x="463550" y="28590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2. Empirical evidence on the macroeconomic impact of the protection gap</a:t>
            </a:r>
          </a:p>
        </p:txBody>
      </p:sp>
    </p:spTree>
    <p:extLst>
      <p:ext uri="{BB962C8B-B14F-4D97-AF65-F5344CB8AC3E}">
        <p14:creationId xmlns:p14="http://schemas.microsoft.com/office/powerpoint/2010/main" val="1494203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22421</TotalTime>
  <Words>7686</Words>
  <Application>Microsoft Office PowerPoint</Application>
  <PresentationFormat>On-screen Show (16:9)</PresentationFormat>
  <Paragraphs>519</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Cambria Math</vt:lpstr>
      <vt:lpstr>CMR12</vt:lpstr>
      <vt:lpstr>MunichRENeue</vt:lpstr>
      <vt:lpstr>Times</vt:lpstr>
      <vt:lpstr>Wingdings</vt:lpstr>
      <vt:lpstr>ECB Default 16x9</vt:lpstr>
      <vt:lpstr>The macroeconomic effects of the climate insurance protection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Impact on GDP under climate change and protection gap scenarios</vt:lpstr>
      <vt:lpstr>3. Impact on GDP under climate change and protection gap scenarios</vt:lpstr>
      <vt:lpstr>4. Conclusions and policy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Kourentas, Foivos</dc:creator>
  <cp:lastModifiedBy>Giuzio, Margherita</cp:lastModifiedBy>
  <cp:revision>1549</cp:revision>
  <cp:lastPrinted>2019-12-04T18:00:24Z</cp:lastPrinted>
  <dcterms:created xsi:type="dcterms:W3CDTF">2019-10-24T06:46:40Z</dcterms:created>
  <dcterms:modified xsi:type="dcterms:W3CDTF">2023-05-26T15:34:10Z</dcterms:modified>
</cp:coreProperties>
</file>